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323" r:id="rId15"/>
    <p:sldId id="318" r:id="rId16"/>
    <p:sldId id="331" r:id="rId17"/>
    <p:sldId id="322" r:id="rId18"/>
    <p:sldId id="336" r:id="rId19"/>
    <p:sldId id="337" r:id="rId20"/>
    <p:sldId id="326" r:id="rId21"/>
    <p:sldId id="327" r:id="rId22"/>
    <p:sldId id="338" r:id="rId23"/>
    <p:sldId id="328" r:id="rId24"/>
    <p:sldId id="329" r:id="rId25"/>
    <p:sldId id="330" r:id="rId26"/>
    <p:sldId id="320" r:id="rId27"/>
    <p:sldId id="270" r:id="rId28"/>
    <p:sldId id="271" r:id="rId29"/>
    <p:sldId id="319" r:id="rId30"/>
    <p:sldId id="340" r:id="rId31"/>
    <p:sldId id="341" r:id="rId32"/>
    <p:sldId id="342" r:id="rId33"/>
    <p:sldId id="344" r:id="rId34"/>
    <p:sldId id="345" r:id="rId35"/>
    <p:sldId id="346" r:id="rId36"/>
    <p:sldId id="347" r:id="rId37"/>
    <p:sldId id="372" r:id="rId38"/>
    <p:sldId id="352" r:id="rId39"/>
    <p:sldId id="357" r:id="rId40"/>
    <p:sldId id="360" r:id="rId41"/>
    <p:sldId id="361" r:id="rId42"/>
    <p:sldId id="362" r:id="rId43"/>
    <p:sldId id="363" r:id="rId44"/>
    <p:sldId id="359" r:id="rId45"/>
    <p:sldId id="348" r:id="rId46"/>
    <p:sldId id="367" r:id="rId47"/>
    <p:sldId id="368" r:id="rId48"/>
    <p:sldId id="369" r:id="rId49"/>
    <p:sldId id="371" r:id="rId50"/>
    <p:sldId id="370" r:id="rId51"/>
    <p:sldId id="349" r:id="rId52"/>
    <p:sldId id="350" r:id="rId53"/>
    <p:sldId id="374" r:id="rId54"/>
    <p:sldId id="281" r:id="rId55"/>
    <p:sldId id="314" r:id="rId56"/>
    <p:sldId id="294" r:id="rId57"/>
    <p:sldId id="373" r:id="rId58"/>
    <p:sldId id="296" r:id="rId59"/>
    <p:sldId id="295" r:id="rId60"/>
    <p:sldId id="375" r:id="rId61"/>
    <p:sldId id="376" r:id="rId62"/>
    <p:sldId id="377" r:id="rId63"/>
    <p:sldId id="378" r:id="rId64"/>
    <p:sldId id="299" r:id="rId65"/>
    <p:sldId id="298" r:id="rId66"/>
    <p:sldId id="297" r:id="rId67"/>
    <p:sldId id="379" r:id="rId68"/>
    <p:sldId id="380" r:id="rId69"/>
    <p:sldId id="300" r:id="rId70"/>
    <p:sldId id="382" r:id="rId71"/>
    <p:sldId id="383" r:id="rId72"/>
    <p:sldId id="384" r:id="rId73"/>
    <p:sldId id="385" r:id="rId74"/>
    <p:sldId id="386" r:id="rId75"/>
    <p:sldId id="387" r:id="rId76"/>
    <p:sldId id="391" r:id="rId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8" d="100"/>
          <a:sy n="88"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3458349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3143566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3959887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240266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825954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F081FC18-642B-4C9A-A166-1328D63373AF}" type="datetimeFigureOut">
              <a:rPr lang="fr-FR" smtClean="0"/>
              <a:t>19/12/2022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2305125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F081FC18-642B-4C9A-A166-1328D63373AF}" type="datetimeFigureOut">
              <a:rPr lang="fr-FR" smtClean="0"/>
              <a:t>19/12/2022</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1004848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F081FC18-642B-4C9A-A166-1328D63373AF}" type="datetimeFigureOut">
              <a:rPr lang="fr-FR" smtClean="0"/>
              <a:t>19/12/2022</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548993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F081FC18-642B-4C9A-A166-1328D63373AF}" type="datetimeFigureOut">
              <a:rPr lang="fr-FR" smtClean="0"/>
              <a:t>19/12/2022</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3846325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081FC18-642B-4C9A-A166-1328D63373AF}" type="datetimeFigureOut">
              <a:rPr lang="fr-FR" smtClean="0"/>
              <a:t>19/12/2022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1927683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F081FC18-642B-4C9A-A166-1328D63373AF}" type="datetimeFigureOut">
              <a:rPr lang="fr-FR" smtClean="0"/>
              <a:t>19/12/2022</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A5E2FFBB-9487-4A6A-A109-2D22AD534F6F}" type="slidenum">
              <a:rPr lang="fr-FR" smtClean="0"/>
              <a:t>‹N°›</a:t>
            </a:fld>
            <a:endParaRPr lang="fr-FR"/>
          </a:p>
        </p:txBody>
      </p:sp>
    </p:spTree>
    <p:extLst>
      <p:ext uri="{BB962C8B-B14F-4D97-AF65-F5344CB8AC3E}">
        <p14:creationId xmlns:p14="http://schemas.microsoft.com/office/powerpoint/2010/main" val="2958085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81FC18-642B-4C9A-A166-1328D63373AF}" type="datetimeFigureOut">
              <a:rPr lang="fr-FR" smtClean="0"/>
              <a:t>19/12/2022</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2FFBB-9487-4A6A-A109-2D22AD534F6F}" type="slidenum">
              <a:rPr lang="fr-FR" smtClean="0"/>
              <a:t>‹N°›</a:t>
            </a:fld>
            <a:endParaRPr lang="fr-FR"/>
          </a:p>
        </p:txBody>
      </p:sp>
    </p:spTree>
    <p:extLst>
      <p:ext uri="{BB962C8B-B14F-4D97-AF65-F5344CB8AC3E}">
        <p14:creationId xmlns:p14="http://schemas.microsoft.com/office/powerpoint/2010/main" val="636615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0.emf"/><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image" Target="../media/image78.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58.xml.rels><?xml version="1.0" encoding="UTF-8" standalone="yes"?>
<Relationships xmlns="http://schemas.openxmlformats.org/package/2006/relationships"><Relationship Id="rId3"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5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71.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7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FAD87-B349-29A3-E103-CC0B4614096A}"/>
              </a:ext>
            </a:extLst>
          </p:cNvPr>
          <p:cNvSpPr>
            <a:spLocks noGrp="1"/>
          </p:cNvSpPr>
          <p:nvPr>
            <p:ph type="ctrTitle"/>
          </p:nvPr>
        </p:nvSpPr>
        <p:spPr>
          <a:xfrm>
            <a:off x="1524000" y="2610998"/>
            <a:ext cx="9144000" cy="1934550"/>
          </a:xfrm>
        </p:spPr>
        <p:style>
          <a:lnRef idx="2">
            <a:schemeClr val="accent2"/>
          </a:lnRef>
          <a:fillRef idx="1">
            <a:schemeClr val="lt1"/>
          </a:fillRef>
          <a:effectRef idx="0">
            <a:schemeClr val="accent2"/>
          </a:effectRef>
          <a:fontRef idx="minor">
            <a:schemeClr val="dk1"/>
          </a:fontRef>
        </p:style>
        <p:txBody>
          <a:bodyPr/>
          <a:lstStyle/>
          <a:p>
            <a:r>
              <a:rPr lang="fr-FR" sz="60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Equipements et circuits électriques</a:t>
            </a:r>
            <a:endParaRPr lang="fr-FR" dirty="0"/>
          </a:p>
        </p:txBody>
      </p:sp>
    </p:spTree>
    <p:extLst>
      <p:ext uri="{BB962C8B-B14F-4D97-AF65-F5344CB8AC3E}">
        <p14:creationId xmlns:p14="http://schemas.microsoft.com/office/powerpoint/2010/main" val="2379912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90B8D7A-CE69-FB38-8A8E-8BDF2F8225BE}"/>
              </a:ext>
            </a:extLst>
          </p:cNvPr>
          <p:cNvSpPr txBox="1"/>
          <p:nvPr/>
        </p:nvSpPr>
        <p:spPr>
          <a:xfrm>
            <a:off x="592158" y="1642940"/>
            <a:ext cx="870424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Elle est obtenue à bord, par prélèvement d'air sur un étage compresseurs du réacteur.</a:t>
            </a:r>
            <a:br>
              <a:rPr lang="fr-FR" sz="1800" spc="-50" dirty="0">
                <a:effectLst/>
                <a:ea typeface="Times New Roman" panose="02020603050405020304" pitchFamily="18" charset="0"/>
              </a:rPr>
            </a:br>
            <a:endParaRPr lang="fr-FR" dirty="0"/>
          </a:p>
        </p:txBody>
      </p:sp>
      <p:sp>
        <p:nvSpPr>
          <p:cNvPr id="6" name="ZoneTexte 5">
            <a:extLst>
              <a:ext uri="{FF2B5EF4-FFF2-40B4-BE49-F238E27FC236}">
                <a16:creationId xmlns:a16="http://schemas.microsoft.com/office/drawing/2014/main" id="{C428F334-F9BD-E86F-731E-2AD5EB3A9A00}"/>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0A48C53C-CEA5-3A5C-E97E-B81A41FE1EAF}"/>
              </a:ext>
            </a:extLst>
          </p:cNvPr>
          <p:cNvSpPr txBox="1"/>
          <p:nvPr/>
        </p:nvSpPr>
        <p:spPr>
          <a:xfrm>
            <a:off x="3291289" y="53800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ENERGIE PNEUMATIQUE</a:t>
            </a:r>
          </a:p>
        </p:txBody>
      </p:sp>
      <p:sp>
        <p:nvSpPr>
          <p:cNvPr id="3" name="ZoneTexte 2">
            <a:extLst>
              <a:ext uri="{FF2B5EF4-FFF2-40B4-BE49-F238E27FC236}">
                <a16:creationId xmlns:a16="http://schemas.microsoft.com/office/drawing/2014/main" id="{B6149CBD-FED0-458B-BA46-2E4D00C9E316}"/>
              </a:ext>
            </a:extLst>
          </p:cNvPr>
          <p:cNvSpPr txBox="1"/>
          <p:nvPr/>
        </p:nvSpPr>
        <p:spPr>
          <a:xfrm>
            <a:off x="592158" y="2967335"/>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AVANTAGES</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C'est un fluide léger et toujours présent.</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Les tuyauteries de retour ne sont pas nécessaires.</a:t>
            </a:r>
          </a:p>
        </p:txBody>
      </p:sp>
      <p:sp>
        <p:nvSpPr>
          <p:cNvPr id="7" name="ZoneTexte 6">
            <a:extLst>
              <a:ext uri="{FF2B5EF4-FFF2-40B4-BE49-F238E27FC236}">
                <a16:creationId xmlns:a16="http://schemas.microsoft.com/office/drawing/2014/main" id="{401B7B61-6720-4F47-6CE3-8030BF905695}"/>
              </a:ext>
            </a:extLst>
          </p:cNvPr>
          <p:cNvSpPr txBox="1"/>
          <p:nvPr/>
        </p:nvSpPr>
        <p:spPr>
          <a:xfrm>
            <a:off x="592158" y="4325163"/>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pc="-50" dirty="0">
                <a:effectLst/>
                <a:ea typeface="Times New Roman" panose="02020603050405020304" pitchFamily="18" charset="0"/>
              </a:rPr>
              <a:t>INCONVENIENTS</a:t>
            </a:r>
          </a:p>
          <a:p>
            <a:pPr marL="285750" lvl="0" indent="-285750" algn="just">
              <a:buClr>
                <a:srgbClr val="000000"/>
              </a:buClr>
              <a:buSzPts val="1200"/>
              <a:buFont typeface="Arial" panose="020B0604020202020204" pitchFamily="34" charset="0"/>
              <a:buChar char="•"/>
              <a:tabLst>
                <a:tab pos="499110" algn="l"/>
              </a:tabLst>
            </a:pPr>
            <a:r>
              <a:rPr lang="fr-FR" u="none" strike="noStrike" spc="-50" dirty="0">
                <a:effectLst/>
                <a:ea typeface="Times New Roman" panose="02020603050405020304" pitchFamily="18" charset="0"/>
                <a:cs typeface="Times New Roman" panose="02020603050405020304" pitchFamily="18" charset="0"/>
              </a:rPr>
              <a:t>Des condensations d'eau peuvent perturber le fonctionnement.</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Les fuites sont </a:t>
            </a:r>
            <a:r>
              <a:rPr lang="fr-FR" spc="0" dirty="0">
                <a:solidFill>
                  <a:srgbClr val="000000"/>
                </a:solidFill>
                <a:effectLst/>
                <a:ea typeface="DejaVu Sans" panose="020B0603030804020204" pitchFamily="34" charset="0"/>
                <a:cs typeface="Times New Roman" panose="02020603050405020304" pitchFamily="18" charset="0"/>
              </a:rPr>
              <a:t>fréquentes </a:t>
            </a:r>
            <a:r>
              <a:rPr lang="fr-FR" dirty="0">
                <a:solidFill>
                  <a:srgbClr val="000000"/>
                </a:solidFill>
                <a:effectLst/>
                <a:ea typeface="DejaVu Sans" panose="020B0603030804020204" pitchFamily="34" charset="0"/>
              </a:rPr>
              <a:t>et difficilement décelables</a:t>
            </a:r>
            <a:endParaRPr lang="fr-FR" dirty="0"/>
          </a:p>
        </p:txBody>
      </p:sp>
      <p:pic>
        <p:nvPicPr>
          <p:cNvPr id="2" name="Image 1"/>
          <p:cNvPicPr>
            <a:picLocks noChangeAspect="1"/>
          </p:cNvPicPr>
          <p:nvPr/>
        </p:nvPicPr>
        <p:blipFill>
          <a:blip r:embed="rId2"/>
          <a:stretch>
            <a:fillRect/>
          </a:stretch>
        </p:blipFill>
        <p:spPr>
          <a:xfrm>
            <a:off x="7103125" y="2518001"/>
            <a:ext cx="4572000" cy="33242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821536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7A21E10-DFB6-FFC2-D5FA-8FCF65B98086}"/>
              </a:ext>
            </a:extLst>
          </p:cNvPr>
          <p:cNvSpPr txBox="1"/>
          <p:nvPr/>
        </p:nvSpPr>
        <p:spPr>
          <a:xfrm>
            <a:off x="257060" y="2430876"/>
            <a:ext cx="7874569" cy="43242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CONVERSION EN D’AUTRES FORMES D’ENERGIE</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Mécanique(moteur).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Calorifique (dégivrage, cuisines).</a:t>
            </a:r>
          </a:p>
          <a:p>
            <a:pPr marL="742950" lvl="1" indent="-285750" algn="just">
              <a:lnSpc>
                <a:spcPts val="3000"/>
              </a:lnSpc>
              <a:buSzPct val="100000"/>
              <a:buFont typeface="Arial" panose="020B0604020202020204" pitchFamily="34" charset="0"/>
              <a:buChar char="•"/>
              <a:tabLst>
                <a:tab pos="0" algn="l"/>
              </a:tabLst>
            </a:pPr>
            <a:r>
              <a:rPr lang="fr-FR" spc="-50" dirty="0">
                <a:effectLst/>
                <a:ea typeface="Times New Roman" panose="02020603050405020304" pitchFamily="18" charset="0"/>
              </a:rPr>
              <a:t>Lumineuse (éclairages incandescents et fluorescents).</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Hertzienne (radio, émetteur, réception radar),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Chimique (batterie d'accumulateur),</a:t>
            </a:r>
          </a:p>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TRANSPORT</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Elle peut-être transmise rapidement à distance, sans être affectée par les conditions de dépression, de vibrations, de température. </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Un câble électrique est facile à installer, il suffit de prévoir une section compatible avec l’intensité qui le traverse </a:t>
            </a:r>
            <a:r>
              <a:rPr lang="fr-FR" spc="-50" dirty="0" smtClean="0">
                <a:effectLst/>
                <a:ea typeface="Times New Roman" panose="02020603050405020304" pitchFamily="18" charset="0"/>
              </a:rPr>
              <a:t>et un </a:t>
            </a:r>
            <a:r>
              <a:rPr lang="fr-FR" spc="-50" dirty="0">
                <a:effectLst/>
                <a:ea typeface="Times New Roman" panose="02020603050405020304" pitchFamily="18" charset="0"/>
              </a:rPr>
              <a:t>isolement suffisant</a:t>
            </a:r>
            <a:r>
              <a:rPr lang="fr-FR" spc="-50" dirty="0" smtClean="0">
                <a:effectLst/>
                <a:ea typeface="Times New Roman" panose="02020603050405020304" pitchFamily="18" charset="0"/>
              </a:rPr>
              <a:t>.</a:t>
            </a:r>
            <a:endParaRPr lang="fr-FR" sz="1800" u="none" strike="noStrike" spc="-50" dirty="0">
              <a:effectLst/>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66CE76D4-E6BE-3548-66C0-711497E3684D}"/>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C6F3C0AC-0BA0-A5BE-62F3-DC58A046D5E5}"/>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10" name="ZoneTexte 9">
            <a:extLst>
              <a:ext uri="{FF2B5EF4-FFF2-40B4-BE49-F238E27FC236}">
                <a16:creationId xmlns:a16="http://schemas.microsoft.com/office/drawing/2014/main" id="{4DE67272-B0E4-C31B-838D-EF57B37A38E6}"/>
              </a:ext>
            </a:extLst>
          </p:cNvPr>
          <p:cNvSpPr txBox="1"/>
          <p:nvPr/>
        </p:nvSpPr>
        <p:spPr>
          <a:xfrm>
            <a:off x="257060" y="1151964"/>
            <a:ext cx="1167787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Elle est utilisée à bord des avions, au même titre que les autres formes d'énergie, </a:t>
            </a:r>
          </a:p>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ses particularités font que son emploi se généralise pour de nombreux équipements.</a:t>
            </a:r>
          </a:p>
        </p:txBody>
      </p:sp>
      <p:sp>
        <p:nvSpPr>
          <p:cNvPr id="12" name="ZoneTexte 11">
            <a:extLst>
              <a:ext uri="{FF2B5EF4-FFF2-40B4-BE49-F238E27FC236}">
                <a16:creationId xmlns:a16="http://schemas.microsoft.com/office/drawing/2014/main" id="{D94925F6-C438-0FC8-FC29-021BEE1B583B}"/>
              </a:ext>
            </a:extLst>
          </p:cNvPr>
          <p:cNvSpPr txBox="1"/>
          <p:nvPr/>
        </p:nvSpPr>
        <p:spPr>
          <a:xfrm>
            <a:off x="5314261" y="1923741"/>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pic>
        <p:nvPicPr>
          <p:cNvPr id="2" name="Image 1"/>
          <p:cNvPicPr>
            <a:picLocks noChangeAspect="1"/>
          </p:cNvPicPr>
          <p:nvPr/>
        </p:nvPicPr>
        <p:blipFill>
          <a:blip r:embed="rId2"/>
          <a:stretch>
            <a:fillRect/>
          </a:stretch>
        </p:blipFill>
        <p:spPr>
          <a:xfrm>
            <a:off x="8338457" y="4907287"/>
            <a:ext cx="3122071" cy="1847850"/>
          </a:xfrm>
          <a:prstGeom prst="rect">
            <a:avLst/>
          </a:prstGeom>
        </p:spPr>
      </p:pic>
      <p:pic>
        <p:nvPicPr>
          <p:cNvPr id="3" name="Image 2"/>
          <p:cNvPicPr>
            <a:picLocks noChangeAspect="1"/>
          </p:cNvPicPr>
          <p:nvPr/>
        </p:nvPicPr>
        <p:blipFill>
          <a:blip r:embed="rId3"/>
          <a:stretch>
            <a:fillRect/>
          </a:stretch>
        </p:blipFill>
        <p:spPr>
          <a:xfrm>
            <a:off x="8338457" y="2432505"/>
            <a:ext cx="3122071" cy="238941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95845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9CC5511-58E3-C764-9593-E2D1CFC5D21C}"/>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E413A946-8A4F-FF1B-C6B8-E367B43DB2D8}"/>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2" name="ZoneTexte 1">
            <a:extLst>
              <a:ext uri="{FF2B5EF4-FFF2-40B4-BE49-F238E27FC236}">
                <a16:creationId xmlns:a16="http://schemas.microsoft.com/office/drawing/2014/main" id="{D4C3CD87-1EA1-04ED-1319-B1FB93762C33}"/>
              </a:ext>
            </a:extLst>
          </p:cNvPr>
          <p:cNvSpPr txBox="1"/>
          <p:nvPr/>
        </p:nvSpPr>
        <p:spPr>
          <a:xfrm>
            <a:off x="5677818" y="1114434"/>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sp>
        <p:nvSpPr>
          <p:cNvPr id="3" name="Rectangle 2"/>
          <p:cNvSpPr/>
          <p:nvPr/>
        </p:nvSpPr>
        <p:spPr>
          <a:xfrm>
            <a:off x="217715" y="1597076"/>
            <a:ext cx="7794171" cy="47602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ts val="2600"/>
              </a:lnSpc>
            </a:pPr>
            <a:r>
              <a:rPr lang="fr-FR" b="1" dirty="0"/>
              <a:t>FACILITE D’ADAPTATION</a:t>
            </a:r>
          </a:p>
          <a:p>
            <a:pPr algn="just">
              <a:lnSpc>
                <a:spcPts val="2600"/>
              </a:lnSpc>
            </a:pPr>
            <a:r>
              <a:rPr lang="fr-FR" dirty="0"/>
              <a:t>Par l'utilisation de </a:t>
            </a:r>
            <a:r>
              <a:rPr lang="fr-FR" dirty="0" smtClean="0"/>
              <a:t>: </a:t>
            </a:r>
          </a:p>
          <a:p>
            <a:pPr marL="285750" indent="-285750" algn="just">
              <a:lnSpc>
                <a:spcPts val="2600"/>
              </a:lnSpc>
              <a:buFont typeface="Arial" panose="020B0604020202020204" pitchFamily="34" charset="0"/>
              <a:buChar char="•"/>
            </a:pPr>
            <a:r>
              <a:rPr lang="fr-FR" dirty="0" smtClean="0"/>
              <a:t>rhéostats</a:t>
            </a:r>
            <a:r>
              <a:rPr lang="fr-FR" dirty="0"/>
              <a:t>, de diviseurs de tension, de transformateurs de tension, </a:t>
            </a:r>
            <a:endParaRPr lang="fr-FR" dirty="0" smtClean="0"/>
          </a:p>
          <a:p>
            <a:pPr marL="285750" indent="-285750" algn="just">
              <a:lnSpc>
                <a:spcPts val="2600"/>
              </a:lnSpc>
              <a:buFont typeface="Arial" panose="020B0604020202020204" pitchFamily="34" charset="0"/>
              <a:buChar char="•"/>
            </a:pPr>
            <a:r>
              <a:rPr lang="fr-FR" dirty="0" smtClean="0"/>
              <a:t>d'organes </a:t>
            </a:r>
            <a:r>
              <a:rPr lang="fr-FR" dirty="0"/>
              <a:t>amplificateurs répondant aux besoins d’alimentation de servitudes données.</a:t>
            </a:r>
          </a:p>
          <a:p>
            <a:pPr algn="just">
              <a:lnSpc>
                <a:spcPts val="2600"/>
              </a:lnSpc>
            </a:pPr>
            <a:r>
              <a:rPr lang="fr-FR" b="1" dirty="0"/>
              <a:t>CAPACITE DE SURCHARGE</a:t>
            </a:r>
          </a:p>
          <a:p>
            <a:pPr marL="285750" indent="-285750" algn="just">
              <a:lnSpc>
                <a:spcPts val="2600"/>
              </a:lnSpc>
              <a:buFont typeface="Arial" panose="020B0604020202020204" pitchFamily="34" charset="0"/>
              <a:buChar char="•"/>
            </a:pPr>
            <a:r>
              <a:rPr lang="fr-FR" dirty="0"/>
              <a:t>Un générateur électrique peut, selon les besoins du réseau, fournir une puissance  accrue mais limitée dans le </a:t>
            </a:r>
            <a:r>
              <a:rPr lang="fr-FR" dirty="0" smtClean="0"/>
              <a:t>temps.</a:t>
            </a:r>
            <a:endParaRPr lang="fr-FR" dirty="0"/>
          </a:p>
          <a:p>
            <a:pPr marL="285750" indent="-285750" algn="just">
              <a:lnSpc>
                <a:spcPts val="2600"/>
              </a:lnSpc>
              <a:buFont typeface="Arial" panose="020B0604020202020204" pitchFamily="34" charset="0"/>
              <a:buChar char="•"/>
            </a:pPr>
            <a:r>
              <a:rPr lang="fr-FR" dirty="0" smtClean="0"/>
              <a:t>Ce </a:t>
            </a:r>
            <a:r>
              <a:rPr lang="fr-FR" dirty="0"/>
              <a:t>résultat est obtenu sans échauffement excessif, les câbles transportant cette énergie peuvent supporter cette charge sans dommage.</a:t>
            </a:r>
          </a:p>
          <a:p>
            <a:pPr algn="just">
              <a:lnSpc>
                <a:spcPts val="2600"/>
              </a:lnSpc>
            </a:pPr>
            <a:r>
              <a:rPr lang="fr-FR" b="1" dirty="0"/>
              <a:t>FACILITE DE CONTROLE</a:t>
            </a:r>
          </a:p>
          <a:p>
            <a:pPr marL="285750" indent="-285750" algn="just">
              <a:lnSpc>
                <a:spcPts val="2600"/>
              </a:lnSpc>
              <a:buFont typeface="Arial" panose="020B0604020202020204" pitchFamily="34" charset="0"/>
              <a:buChar char="•"/>
            </a:pPr>
            <a:r>
              <a:rPr lang="fr-FR" dirty="0"/>
              <a:t>Un ampèremètre, un voltmètre, ou wattmètre, </a:t>
            </a:r>
            <a:endParaRPr lang="fr-FR" dirty="0" smtClean="0"/>
          </a:p>
          <a:p>
            <a:pPr marL="285750" indent="-285750" algn="just">
              <a:lnSpc>
                <a:spcPts val="2600"/>
              </a:lnSpc>
              <a:buFont typeface="Arial" panose="020B0604020202020204" pitchFamily="34" charset="0"/>
              <a:buChar char="•"/>
            </a:pPr>
            <a:r>
              <a:rPr lang="fr-FR" dirty="0" smtClean="0"/>
              <a:t>une </a:t>
            </a:r>
            <a:r>
              <a:rPr lang="fr-FR" dirty="0"/>
              <a:t>simple lampe </a:t>
            </a:r>
            <a:r>
              <a:rPr lang="fr-FR" dirty="0" smtClean="0"/>
              <a:t>témoin suffisent </a:t>
            </a:r>
            <a:r>
              <a:rPr lang="fr-FR" dirty="0"/>
              <a:t>à assurer le contrôle de fonctionnement d'un circuit</a:t>
            </a:r>
          </a:p>
        </p:txBody>
      </p:sp>
      <p:pic>
        <p:nvPicPr>
          <p:cNvPr id="7" name="Image 6"/>
          <p:cNvPicPr>
            <a:picLocks noChangeAspect="1"/>
          </p:cNvPicPr>
          <p:nvPr/>
        </p:nvPicPr>
        <p:blipFill>
          <a:blip r:embed="rId2"/>
          <a:stretch>
            <a:fillRect/>
          </a:stretch>
        </p:blipFill>
        <p:spPr>
          <a:xfrm>
            <a:off x="9092292" y="4379783"/>
            <a:ext cx="2619375" cy="1743075"/>
          </a:xfrm>
          <a:prstGeom prst="rect">
            <a:avLst/>
          </a:prstGeom>
        </p:spPr>
      </p:pic>
      <p:pic>
        <p:nvPicPr>
          <p:cNvPr id="8" name="Image 7"/>
          <p:cNvPicPr>
            <a:picLocks noChangeAspect="1"/>
          </p:cNvPicPr>
          <p:nvPr/>
        </p:nvPicPr>
        <p:blipFill>
          <a:blip r:embed="rId3"/>
          <a:stretch>
            <a:fillRect/>
          </a:stretch>
        </p:blipFill>
        <p:spPr>
          <a:xfrm>
            <a:off x="8198301" y="1767415"/>
            <a:ext cx="2066925" cy="2209800"/>
          </a:xfrm>
          <a:prstGeom prst="rect">
            <a:avLst/>
          </a:prstGeom>
        </p:spPr>
      </p:pic>
      <p:pic>
        <p:nvPicPr>
          <p:cNvPr id="9" name="Image 8"/>
          <p:cNvPicPr>
            <a:picLocks noChangeAspect="1"/>
          </p:cNvPicPr>
          <p:nvPr/>
        </p:nvPicPr>
        <p:blipFill>
          <a:blip r:embed="rId4"/>
          <a:stretch>
            <a:fillRect/>
          </a:stretch>
        </p:blipFill>
        <p:spPr>
          <a:xfrm>
            <a:off x="10401980" y="1459252"/>
            <a:ext cx="1685925" cy="2714625"/>
          </a:xfrm>
          <a:prstGeom prst="rect">
            <a:avLst/>
          </a:prstGeom>
        </p:spPr>
      </p:pic>
    </p:spTree>
    <p:extLst>
      <p:ext uri="{BB962C8B-B14F-4D97-AF65-F5344CB8AC3E}">
        <p14:creationId xmlns:p14="http://schemas.microsoft.com/office/powerpoint/2010/main" val="3877619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1FC1E82-3342-9C04-5F75-55A3DC57DCE6}"/>
              </a:ext>
            </a:extLst>
          </p:cNvPr>
          <p:cNvSpPr txBox="1"/>
          <p:nvPr/>
        </p:nvSpPr>
        <p:spPr>
          <a:xfrm>
            <a:off x="171307" y="1793819"/>
            <a:ext cx="11790033"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Poids encore élevé au niveau des équipements générateurs et récepteurs, bien qu’en amélioration.</a:t>
            </a:r>
          </a:p>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Manque d’adaptation aux systèmes nécessitant une puissance élevée (train, freins, </a:t>
            </a:r>
            <a:r>
              <a:rPr lang="fr-FR" sz="1800" u="none" strike="noStrike" spc="-50" dirty="0" err="1">
                <a:effectLst/>
                <a:ea typeface="Times New Roman" panose="02020603050405020304" pitchFamily="18" charset="0"/>
                <a:cs typeface="Times New Roman" panose="02020603050405020304" pitchFamily="18" charset="0"/>
              </a:rPr>
              <a:t>servo-commandes</a:t>
            </a:r>
            <a:r>
              <a:rPr lang="fr-FR" sz="1800" u="none" strike="noStrike" spc="-50" dirty="0">
                <a:effectLst/>
                <a:ea typeface="Times New Roman" panose="02020603050405020304" pitchFamily="18" charset="0"/>
                <a:cs typeface="Times New Roman" panose="02020603050405020304" pitchFamily="18" charset="0"/>
              </a:rPr>
              <a:t>).</a:t>
            </a:r>
          </a:p>
          <a:p>
            <a:pPr marL="285750" marR="48260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Risque d'incendie résultant de défauts de </a:t>
            </a:r>
            <a:r>
              <a:rPr lang="fr-FR" sz="1800" u="none" strike="noStrike" spc="-50" dirty="0" smtClean="0">
                <a:effectLst/>
                <a:ea typeface="Times New Roman" panose="02020603050405020304" pitchFamily="18" charset="0"/>
                <a:cs typeface="Times New Roman" panose="02020603050405020304" pitchFamily="18" charset="0"/>
              </a:rPr>
              <a:t>court-circuit: nécessité </a:t>
            </a:r>
            <a:r>
              <a:rPr lang="fr-FR" sz="1800" u="none" strike="noStrike" spc="-50" dirty="0">
                <a:effectLst/>
                <a:ea typeface="Times New Roman" panose="02020603050405020304" pitchFamily="18" charset="0"/>
                <a:cs typeface="Times New Roman" panose="02020603050405020304" pitchFamily="18" charset="0"/>
              </a:rPr>
              <a:t>une protection rapide et efficace des circuits incriminés.</a:t>
            </a:r>
          </a:p>
        </p:txBody>
      </p:sp>
      <p:sp>
        <p:nvSpPr>
          <p:cNvPr id="6" name="ZoneTexte 5">
            <a:extLst>
              <a:ext uri="{FF2B5EF4-FFF2-40B4-BE49-F238E27FC236}">
                <a16:creationId xmlns:a16="http://schemas.microsoft.com/office/drawing/2014/main" id="{9AF5AB69-CAD4-B423-3F35-80E3EB3EFD59}"/>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ZoneTexte 6">
            <a:extLst>
              <a:ext uri="{FF2B5EF4-FFF2-40B4-BE49-F238E27FC236}">
                <a16:creationId xmlns:a16="http://schemas.microsoft.com/office/drawing/2014/main" id="{8F6FCD33-BC7A-313E-39FB-4B94A32D767E}"/>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3" name="ZoneTexte 2">
            <a:extLst>
              <a:ext uri="{FF2B5EF4-FFF2-40B4-BE49-F238E27FC236}">
                <a16:creationId xmlns:a16="http://schemas.microsoft.com/office/drawing/2014/main" id="{A0BC9E9B-8E5C-E237-8432-940E3707A2FB}"/>
              </a:ext>
            </a:extLst>
          </p:cNvPr>
          <p:cNvSpPr txBox="1"/>
          <p:nvPr/>
        </p:nvSpPr>
        <p:spPr>
          <a:xfrm>
            <a:off x="5402396" y="1134034"/>
            <a:ext cx="18756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INCONVENIENTS</a:t>
            </a:r>
          </a:p>
        </p:txBody>
      </p:sp>
      <p:pic>
        <p:nvPicPr>
          <p:cNvPr id="2" name="Image 1"/>
          <p:cNvPicPr>
            <a:picLocks noChangeAspect="1"/>
          </p:cNvPicPr>
          <p:nvPr/>
        </p:nvPicPr>
        <p:blipFill>
          <a:blip r:embed="rId2"/>
          <a:stretch>
            <a:fillRect/>
          </a:stretch>
        </p:blipFill>
        <p:spPr>
          <a:xfrm>
            <a:off x="715004" y="3746962"/>
            <a:ext cx="3721071" cy="2787211"/>
          </a:xfrm>
          <a:prstGeom prst="rect">
            <a:avLst/>
          </a:prstGeom>
        </p:spPr>
      </p:pic>
      <p:pic>
        <p:nvPicPr>
          <p:cNvPr id="4" name="Image 3"/>
          <p:cNvPicPr>
            <a:picLocks noChangeAspect="1"/>
          </p:cNvPicPr>
          <p:nvPr/>
        </p:nvPicPr>
        <p:blipFill>
          <a:blip r:embed="rId3"/>
          <a:stretch>
            <a:fillRect/>
          </a:stretch>
        </p:blipFill>
        <p:spPr>
          <a:xfrm>
            <a:off x="7530232" y="3746962"/>
            <a:ext cx="3717785" cy="2787211"/>
          </a:xfrm>
          <a:prstGeom prst="rect">
            <a:avLst/>
          </a:prstGeom>
        </p:spPr>
      </p:pic>
    </p:spTree>
    <p:extLst>
      <p:ext uri="{BB962C8B-B14F-4D97-AF65-F5344CB8AC3E}">
        <p14:creationId xmlns:p14="http://schemas.microsoft.com/office/powerpoint/2010/main" val="1973612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D12D635-C531-5A8F-9378-BA83D610C7F4}"/>
              </a:ext>
            </a:extLst>
          </p:cNvPr>
          <p:cNvSpPr txBox="1"/>
          <p:nvPr/>
        </p:nvSpPr>
        <p:spPr>
          <a:xfrm>
            <a:off x="350006" y="1532123"/>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 générateur est un système capable de fournir de l’énergie sous forme de courant dans un circuit d’utilisation ; </a:t>
            </a:r>
          </a:p>
          <a:p>
            <a:pPr marL="285750" indent="-285750">
              <a:lnSpc>
                <a:spcPct val="150000"/>
              </a:lnSpc>
              <a:buFont typeface="Arial" panose="020B0604020202020204" pitchFamily="34" charset="0"/>
              <a:buChar char="•"/>
            </a:pPr>
            <a:r>
              <a:rPr lang="fr-FR" dirty="0"/>
              <a:t>le générateur possède au moins deux bornes sur lesquelles sont branchés les circuits d’utilisation</a:t>
            </a:r>
            <a:r>
              <a:rPr lang="fr-FR" dirty="0" smtClean="0"/>
              <a:t>.</a:t>
            </a:r>
            <a:endParaRPr lang="fr-FR" dirty="0"/>
          </a:p>
        </p:txBody>
      </p:sp>
      <p:sp>
        <p:nvSpPr>
          <p:cNvPr id="7" name="ZoneTexte 6">
            <a:extLst>
              <a:ext uri="{FF2B5EF4-FFF2-40B4-BE49-F238E27FC236}">
                <a16:creationId xmlns:a16="http://schemas.microsoft.com/office/drawing/2014/main" id="{6B5EB76F-FC59-5A06-856E-84D9799E8C72}"/>
              </a:ext>
            </a:extLst>
          </p:cNvPr>
          <p:cNvSpPr txBox="1"/>
          <p:nvPr/>
        </p:nvSpPr>
        <p:spPr>
          <a:xfrm>
            <a:off x="4991198" y="179188"/>
            <a:ext cx="316459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GENERATEUR ET RECEPTEUR</a:t>
            </a:r>
          </a:p>
        </p:txBody>
      </p:sp>
      <p:sp>
        <p:nvSpPr>
          <p:cNvPr id="2" name="Rectangle 1"/>
          <p:cNvSpPr/>
          <p:nvPr/>
        </p:nvSpPr>
        <p:spPr>
          <a:xfrm>
            <a:off x="350006" y="4054212"/>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On appelle récepteur, tout système qui transforme l’énergie électrique en énergie</a:t>
            </a:r>
          </a:p>
          <a:p>
            <a:pPr marL="742950" lvl="1" indent="-285750">
              <a:buFont typeface="Courier New" panose="02070309020205020404" pitchFamily="49" charset="0"/>
              <a:buChar char="o"/>
            </a:pPr>
            <a:r>
              <a:rPr lang="fr-FR" dirty="0"/>
              <a:t>thermique, </a:t>
            </a:r>
          </a:p>
          <a:p>
            <a:pPr marL="742950" lvl="1" indent="-285750">
              <a:buFont typeface="Courier New" panose="02070309020205020404" pitchFamily="49" charset="0"/>
              <a:buChar char="o"/>
            </a:pPr>
            <a:r>
              <a:rPr lang="fr-FR" dirty="0"/>
              <a:t>mécanique,</a:t>
            </a:r>
          </a:p>
          <a:p>
            <a:pPr marL="742950" lvl="1" indent="-285750">
              <a:buFont typeface="Courier New" panose="02070309020205020404" pitchFamily="49" charset="0"/>
              <a:buChar char="o"/>
            </a:pPr>
            <a:r>
              <a:rPr lang="fr-FR" dirty="0"/>
              <a:t>chimique</a:t>
            </a:r>
          </a:p>
          <a:p>
            <a:pPr marL="742950" lvl="1" indent="-285750">
              <a:buFont typeface="Courier New" panose="02070309020205020404" pitchFamily="49" charset="0"/>
              <a:buChar char="o"/>
            </a:pPr>
            <a:r>
              <a:rPr lang="fr-FR" dirty="0"/>
              <a:t>radioélectrique. </a:t>
            </a:r>
          </a:p>
          <a:p>
            <a:pPr marL="285750" indent="-285750">
              <a:buFont typeface="Arial" panose="020B0604020202020204" pitchFamily="34" charset="0"/>
              <a:buChar char="•"/>
            </a:pPr>
            <a:r>
              <a:rPr lang="fr-FR" dirty="0"/>
              <a:t>Il possède au moins deux bornes qui sont connectées au générateur.</a:t>
            </a:r>
          </a:p>
        </p:txBody>
      </p:sp>
      <p:pic>
        <p:nvPicPr>
          <p:cNvPr id="3" name="Image 2"/>
          <p:cNvPicPr>
            <a:picLocks noChangeAspect="1"/>
          </p:cNvPicPr>
          <p:nvPr/>
        </p:nvPicPr>
        <p:blipFill>
          <a:blip r:embed="rId2"/>
          <a:stretch>
            <a:fillRect/>
          </a:stretch>
        </p:blipFill>
        <p:spPr>
          <a:xfrm>
            <a:off x="8337078" y="1304386"/>
            <a:ext cx="2066925" cy="2209800"/>
          </a:xfrm>
          <a:prstGeom prst="rect">
            <a:avLst/>
          </a:prstGeom>
        </p:spPr>
      </p:pic>
      <p:pic>
        <p:nvPicPr>
          <p:cNvPr id="4" name="Image 3"/>
          <p:cNvPicPr>
            <a:picLocks noChangeAspect="1"/>
          </p:cNvPicPr>
          <p:nvPr/>
        </p:nvPicPr>
        <p:blipFill>
          <a:blip r:embed="rId3"/>
          <a:stretch>
            <a:fillRect/>
          </a:stretch>
        </p:blipFill>
        <p:spPr>
          <a:xfrm>
            <a:off x="8155793" y="4329499"/>
            <a:ext cx="3086100" cy="1485900"/>
          </a:xfrm>
          <a:prstGeom prst="rect">
            <a:avLst/>
          </a:prstGeom>
        </p:spPr>
      </p:pic>
    </p:spTree>
    <p:extLst>
      <p:ext uri="{BB962C8B-B14F-4D97-AF65-F5344CB8AC3E}">
        <p14:creationId xmlns:p14="http://schemas.microsoft.com/office/powerpoint/2010/main" val="2510972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8281" y="2626818"/>
            <a:ext cx="7710316" cy="120032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7200"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sz="7200" b="1" dirty="0"/>
          </a:p>
        </p:txBody>
      </p:sp>
    </p:spTree>
    <p:extLst>
      <p:ext uri="{BB962C8B-B14F-4D97-AF65-F5344CB8AC3E}">
        <p14:creationId xmlns:p14="http://schemas.microsoft.com/office/powerpoint/2010/main" val="508153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119742" y="843765"/>
                <a:ext cx="9095510"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Les particules chargées sont soumises à une force appelée force de Lorentz dont l'expression: </a:t>
                </a:r>
                <a14:m>
                  <m:oMath xmlns:m="http://schemas.openxmlformats.org/officeDocument/2006/math">
                    <m:r>
                      <a:rPr lang="fr-FR" i="1" dirty="0" smtClean="0">
                        <a:latin typeface="Cambria Math" panose="02040503050406030204" pitchFamily="18" charset="0"/>
                      </a:rPr>
                      <m:t>𝐹</m:t>
                    </m:r>
                    <m:r>
                      <a:rPr lang="fr-FR" i="1" dirty="0" smtClean="0">
                        <a:latin typeface="Cambria Math" panose="02040503050406030204" pitchFamily="18" charset="0"/>
                      </a:rPr>
                      <m:t>= </m:t>
                    </m:r>
                    <m:r>
                      <a:rPr lang="fr-FR" i="1" dirty="0" err="1" smtClean="0">
                        <a:latin typeface="Cambria Math" panose="02040503050406030204" pitchFamily="18" charset="0"/>
                      </a:rPr>
                      <m:t>𝑞𝐸</m:t>
                    </m:r>
                    <m:r>
                      <a:rPr lang="fr-FR" i="1" dirty="0" smtClean="0">
                        <a:latin typeface="Cambria Math" panose="02040503050406030204" pitchFamily="18" charset="0"/>
                      </a:rPr>
                      <m:t> </m:t>
                    </m:r>
                    <m:r>
                      <a:rPr lang="fr-FR" i="1" dirty="0">
                        <a:latin typeface="Cambria Math" panose="02040503050406030204" pitchFamily="18" charset="0"/>
                      </a:rPr>
                      <m:t>+ </m:t>
                    </m:r>
                    <m:r>
                      <a:rPr lang="fr-FR" i="1" dirty="0" err="1" smtClean="0">
                        <a:latin typeface="Cambria Math" panose="02040503050406030204" pitchFamily="18" charset="0"/>
                      </a:rPr>
                      <m:t>𝑞𝑣</m:t>
                    </m:r>
                    <m:r>
                      <a:rPr lang="fr-FR" i="1" dirty="0" err="1">
                        <a:latin typeface="Cambria Math" panose="02040503050406030204" pitchFamily="18" charset="0"/>
                      </a:rPr>
                      <m:t>∧</m:t>
                    </m:r>
                    <m:r>
                      <a:rPr lang="fr-FR" i="1" dirty="0" err="1" smtClean="0">
                        <a:latin typeface="Cambria Math" panose="02040503050406030204" pitchFamily="18" charset="0"/>
                      </a:rPr>
                      <m:t>𝐵</m:t>
                    </m:r>
                  </m:oMath>
                </a14:m>
                <a:endParaRPr lang="fr-FR" dirty="0"/>
              </a:p>
              <a:p>
                <a:r>
                  <a:rPr lang="fr-FR" dirty="0" smtClean="0"/>
                  <a:t>F : force en newtons </a:t>
                </a:r>
              </a:p>
              <a:p>
                <a:r>
                  <a:rPr lang="fr-FR" dirty="0" smtClean="0"/>
                  <a:t>q : charge de la particule en coulombs </a:t>
                </a:r>
              </a:p>
              <a:p>
                <a:r>
                  <a:rPr lang="fr-FR" dirty="0" smtClean="0"/>
                  <a:t>E : champ électrique en volts/mètre </a:t>
                </a:r>
              </a:p>
              <a:p>
                <a:r>
                  <a:rPr lang="fr-FR" dirty="0" smtClean="0"/>
                  <a:t>v : vitesse de la particule en m/s </a:t>
                </a:r>
              </a:p>
              <a:p>
                <a:r>
                  <a:rPr lang="fr-FR" dirty="0" smtClean="0"/>
                  <a:t>B : champ magnétique en teslas</a:t>
                </a:r>
              </a:p>
            </p:txBody>
          </p:sp>
        </mc:Choice>
        <mc:Fallback xmlns="">
          <p:sp>
            <p:nvSpPr>
              <p:cNvPr id="5" name="Rectangle 4"/>
              <p:cNvSpPr>
                <a:spLocks noRot="1" noChangeAspect="1" noMove="1" noResize="1" noEditPoints="1" noAdjustHandles="1" noChangeArrowheads="1" noChangeShapeType="1" noTextEdit="1"/>
              </p:cNvSpPr>
              <p:nvPr/>
            </p:nvSpPr>
            <p:spPr>
              <a:xfrm>
                <a:off x="119742" y="843765"/>
                <a:ext cx="9095510" cy="2031325"/>
              </a:xfrm>
              <a:prstGeom prst="rect">
                <a:avLst/>
              </a:prstGeom>
              <a:blipFill>
                <a:blip r:embed="rId2"/>
                <a:stretch>
                  <a:fillRect l="-535" t="-1190" b="-3274"/>
                </a:stretch>
              </a:blipFill>
            </p:spPr>
            <p:txBody>
              <a:bodyPr/>
              <a:lstStyle/>
              <a:p>
                <a:r>
                  <a:rPr lang="fr-FR">
                    <a:noFill/>
                  </a:rPr>
                  <a:t> </a:t>
                </a:r>
              </a:p>
            </p:txBody>
          </p:sp>
        </mc:Fallback>
      </mc:AlternateContent>
      <p:pic>
        <p:nvPicPr>
          <p:cNvPr id="6" name="Espace réservé du contenu 5"/>
          <p:cNvPicPr>
            <a:picLocks noGrp="1"/>
          </p:cNvPicPr>
          <p:nvPr>
            <p:ph idx="1"/>
          </p:nvPr>
        </p:nvPicPr>
        <p:blipFill rotWithShape="1">
          <a:blip r:embed="rId3">
            <a:extLst>
              <a:ext uri="{28A0092B-C50C-407E-A947-70E740481C1C}">
                <a14:useLocalDpi xmlns:a14="http://schemas.microsoft.com/office/drawing/2010/main" val="0"/>
              </a:ext>
            </a:extLst>
          </a:blip>
          <a:srcRect l="2753" r="10444" b="16249"/>
          <a:stretch/>
        </p:blipFill>
        <p:spPr bwMode="auto">
          <a:xfrm>
            <a:off x="9757558" y="1243985"/>
            <a:ext cx="2220685" cy="2018276"/>
          </a:xfrm>
          <a:prstGeom prst="rect">
            <a:avLst/>
          </a:prstGeom>
          <a:noFill/>
          <a:ln>
            <a:noFill/>
          </a:ln>
        </p:spPr>
      </p:pic>
      <p:pic>
        <p:nvPicPr>
          <p:cNvPr id="7" name="Image 6"/>
          <p:cNvPicPr>
            <a:picLocks noChangeAspect="1"/>
          </p:cNvPicPr>
          <p:nvPr/>
        </p:nvPicPr>
        <p:blipFill rotWithShape="1">
          <a:blip r:embed="rId4"/>
          <a:srcRect l="24870" t="3410" r="27353" b="8502"/>
          <a:stretch/>
        </p:blipFill>
        <p:spPr>
          <a:xfrm>
            <a:off x="9804071" y="3887651"/>
            <a:ext cx="2220684" cy="2656114"/>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4498844" y="474433"/>
            <a:ext cx="2719399" cy="369332"/>
          </a:xfrm>
          <a:prstGeom prst="rect">
            <a:avLst/>
          </a:prstGeom>
        </p:spPr>
        <p:txBody>
          <a:bodyPr wrap="none">
            <a:spAutoFit/>
          </a:bodyPr>
          <a:lstStyle/>
          <a:p>
            <a:r>
              <a:rPr lang="fr-FR" b="1" dirty="0"/>
              <a:t>Champ électromagnétique</a:t>
            </a:r>
          </a:p>
        </p:txBody>
      </p:sp>
      <p:sp>
        <p:nvSpPr>
          <p:cNvPr id="4" name="Rectangle 3"/>
          <p:cNvSpPr/>
          <p:nvPr/>
        </p:nvSpPr>
        <p:spPr>
          <a:xfrm>
            <a:off x="119740" y="5343436"/>
            <a:ext cx="9095512"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 conducteur parcouru par un courant électrique génère autour de lui deux champs orthogonaux indissociables :</a:t>
            </a:r>
          </a:p>
          <a:p>
            <a:r>
              <a:rPr lang="fr-FR" dirty="0" smtClean="0"/>
              <a:t>un </a:t>
            </a:r>
            <a:r>
              <a:rPr lang="fr-FR" dirty="0"/>
              <a:t>champ électrique ;</a:t>
            </a:r>
          </a:p>
          <a:p>
            <a:r>
              <a:rPr lang="fr-FR" dirty="0" smtClean="0"/>
              <a:t>un </a:t>
            </a:r>
            <a:r>
              <a:rPr lang="fr-FR" dirty="0"/>
              <a:t>champ magnétique.</a:t>
            </a:r>
          </a:p>
        </p:txBody>
      </p:sp>
      <p:sp>
        <p:nvSpPr>
          <p:cNvPr id="8" name="Rectangle 7"/>
          <p:cNvSpPr/>
          <p:nvPr/>
        </p:nvSpPr>
        <p:spPr>
          <a:xfrm>
            <a:off x="119741" y="3262261"/>
            <a:ext cx="909551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Une particule chargée immobile (v = 0) rayonnera seulement un champ électrique E homogène dans l'espace.</a:t>
            </a:r>
          </a:p>
          <a:p>
            <a:r>
              <a:rPr lang="fr-FR" dirty="0"/>
              <a:t>Une particule chargée se déplaçant dans un conducteur rayonnera un champ électrique E et un champ magnétique B orthogonal à E</a:t>
            </a:r>
          </a:p>
          <a:p>
            <a:r>
              <a:rPr lang="fr-FR" dirty="0"/>
              <a:t>Cette constatation est importante pour comprendre les principes de la génératrice expliqués plus loin dans le cours.</a:t>
            </a:r>
          </a:p>
        </p:txBody>
      </p:sp>
      <p:sp>
        <p:nvSpPr>
          <p:cNvPr id="9" name="Rectangle 8"/>
          <p:cNvSpPr/>
          <p:nvPr/>
        </p:nvSpPr>
        <p:spPr>
          <a:xfrm>
            <a:off x="4988188" y="3516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168982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1BC21C1-2356-F2A3-A992-D7F8918E37F6}"/>
              </a:ext>
            </a:extLst>
          </p:cNvPr>
          <p:cNvSpPr txBox="1"/>
          <p:nvPr/>
        </p:nvSpPr>
        <p:spPr>
          <a:xfrm>
            <a:off x="663963" y="1665939"/>
            <a:ext cx="8208188"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courant électrique est un déplacement d'électrons, c'est la quantité d'électrons déplacés qui produit les différents effets du courant. </a:t>
            </a:r>
          </a:p>
          <a:p>
            <a:pPr marL="285750" indent="-285750" algn="just">
              <a:lnSpc>
                <a:spcPct val="150000"/>
              </a:lnSpc>
              <a:buFont typeface="Arial" panose="020B0604020202020204" pitchFamily="34" charset="0"/>
              <a:buChar char="•"/>
            </a:pPr>
            <a:r>
              <a:rPr lang="fr-FR" dirty="0"/>
              <a:t>L’unité de quantité d’électricité est le coulomb (c), </a:t>
            </a:r>
          </a:p>
          <a:p>
            <a:pPr marL="285750" indent="-285750" algn="just">
              <a:lnSpc>
                <a:spcPct val="150000"/>
              </a:lnSpc>
              <a:buFont typeface="Arial" panose="020B0604020202020204" pitchFamily="34" charset="0"/>
              <a:buChar char="•"/>
            </a:pPr>
            <a:r>
              <a:rPr lang="fr-FR" dirty="0"/>
              <a:t>Il représente la quantité d’électricité transportée par 6,25 10</a:t>
            </a:r>
            <a:r>
              <a:rPr lang="fr-FR" baseline="30000" dirty="0"/>
              <a:t>18</a:t>
            </a:r>
            <a:r>
              <a:rPr lang="fr-FR" dirty="0"/>
              <a:t> électrons,</a:t>
            </a:r>
          </a:p>
          <a:p>
            <a:pPr algn="ctr">
              <a:lnSpc>
                <a:spcPct val="150000"/>
              </a:lnSpc>
            </a:pPr>
            <a:r>
              <a:rPr lang="fr-FR" b="1" dirty="0"/>
              <a:t>Q =1 c = Charge de 6,25 10</a:t>
            </a:r>
            <a:r>
              <a:rPr lang="fr-FR" b="1" baseline="30000" dirty="0"/>
              <a:t>18</a:t>
            </a:r>
            <a:r>
              <a:rPr lang="fr-FR" b="1" dirty="0"/>
              <a:t> électrons</a:t>
            </a:r>
          </a:p>
          <a:p>
            <a:pPr marL="285750" indent="-285750" algn="just">
              <a:lnSpc>
                <a:spcPct val="150000"/>
              </a:lnSpc>
              <a:buFont typeface="Arial" panose="020B0604020202020204" pitchFamily="34" charset="0"/>
              <a:buChar char="•"/>
            </a:pPr>
            <a:r>
              <a:rPr lang="fr-FR" dirty="0"/>
              <a:t>L’intensité d’un courant constant est la quantité d’électricité qu’il transporte par </a:t>
            </a:r>
            <a:r>
              <a:rPr lang="fr-FR" dirty="0" smtClean="0"/>
              <a:t>seconde</a:t>
            </a:r>
            <a:r>
              <a:rPr lang="fr-FR" dirty="0"/>
              <a:t>:</a:t>
            </a:r>
            <a:r>
              <a:rPr lang="fr-FR" dirty="0" smtClean="0"/>
              <a:t> </a:t>
            </a:r>
            <a:r>
              <a:rPr lang="fr-FR" b="1" dirty="0" smtClean="0"/>
              <a:t>I</a:t>
            </a:r>
            <a:r>
              <a:rPr lang="fr-FR" b="1" baseline="-25000" dirty="0" smtClean="0"/>
              <a:t>A</a:t>
            </a:r>
            <a:r>
              <a:rPr lang="fr-FR" b="1" dirty="0" smtClean="0"/>
              <a:t> </a:t>
            </a:r>
            <a:r>
              <a:rPr lang="fr-FR" b="1" dirty="0"/>
              <a:t>= </a:t>
            </a:r>
            <a:r>
              <a:rPr lang="fr-FR" b="1" dirty="0" err="1"/>
              <a:t>Q</a:t>
            </a:r>
            <a:r>
              <a:rPr lang="fr-FR" b="1" baseline="-25000" dirty="0" err="1"/>
              <a:t>c</a:t>
            </a:r>
            <a:r>
              <a:rPr lang="fr-FR" b="1" dirty="0"/>
              <a:t>/</a:t>
            </a:r>
            <a:r>
              <a:rPr lang="fr-FR" b="1" dirty="0" err="1"/>
              <a:t>t</a:t>
            </a:r>
            <a:r>
              <a:rPr lang="fr-FR" b="1" baseline="-25000" dirty="0" err="1"/>
              <a:t>s</a:t>
            </a:r>
            <a:endParaRPr lang="fr-FR" b="1" baseline="-25000" dirty="0"/>
          </a:p>
          <a:p>
            <a:pPr marL="285750" indent="-285750" algn="just">
              <a:lnSpc>
                <a:spcPct val="150000"/>
              </a:lnSpc>
              <a:buFont typeface="Arial" panose="020B0604020202020204" pitchFamily="34" charset="0"/>
              <a:buChar char="•"/>
            </a:pPr>
            <a:r>
              <a:rPr lang="fr-FR" dirty="0"/>
              <a:t>L’unité d’intensité est l’ampère (A): </a:t>
            </a:r>
            <a:r>
              <a:rPr lang="fr-FR" dirty="0" smtClean="0"/>
              <a:t>l’intensité </a:t>
            </a:r>
            <a:r>
              <a:rPr lang="fr-FR" dirty="0"/>
              <a:t>d’un courant qui transporte 1 c/s,</a:t>
            </a:r>
          </a:p>
          <a:p>
            <a:pPr marL="285750" indent="-285750" algn="just">
              <a:lnSpc>
                <a:spcPct val="150000"/>
              </a:lnSpc>
              <a:buFont typeface="Arial" panose="020B0604020202020204" pitchFamily="34" charset="0"/>
              <a:buChar char="•"/>
            </a:pPr>
            <a:r>
              <a:rPr lang="fr-FR" dirty="0"/>
              <a:t>l’intensité se mesure avec un ampèremètre inséré dans un circuit.</a:t>
            </a:r>
          </a:p>
        </p:txBody>
      </p:sp>
      <p:sp>
        <p:nvSpPr>
          <p:cNvPr id="9" name="ZoneTexte 8">
            <a:extLst>
              <a:ext uri="{FF2B5EF4-FFF2-40B4-BE49-F238E27FC236}">
                <a16:creationId xmlns:a16="http://schemas.microsoft.com/office/drawing/2014/main" id="{47390EB8-78FA-99AF-B127-526ACEA3A084}"/>
              </a:ext>
            </a:extLst>
          </p:cNvPr>
          <p:cNvSpPr txBox="1"/>
          <p:nvPr/>
        </p:nvSpPr>
        <p:spPr>
          <a:xfrm>
            <a:off x="4780067" y="665888"/>
            <a:ext cx="248155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COURANT ELECTRIQUE</a:t>
            </a:r>
          </a:p>
        </p:txBody>
      </p:sp>
      <p:pic>
        <p:nvPicPr>
          <p:cNvPr id="2" name="Image 1"/>
          <p:cNvPicPr>
            <a:picLocks noChangeAspect="1"/>
          </p:cNvPicPr>
          <p:nvPr/>
        </p:nvPicPr>
        <p:blipFill>
          <a:blip r:embed="rId2"/>
          <a:stretch>
            <a:fillRect/>
          </a:stretch>
        </p:blipFill>
        <p:spPr>
          <a:xfrm>
            <a:off x="9103326" y="2771708"/>
            <a:ext cx="2857500" cy="1600200"/>
          </a:xfrm>
          <a:prstGeom prst="rect">
            <a:avLst/>
          </a:prstGeom>
        </p:spPr>
      </p:pic>
      <p:sp>
        <p:nvSpPr>
          <p:cNvPr id="8" name="Rectangle 7"/>
          <p:cNvSpPr/>
          <p:nvPr/>
        </p:nvSpPr>
        <p:spPr>
          <a:xfrm>
            <a:off x="4988188" y="5891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3702533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0530" y="1535391"/>
            <a:ext cx="7115299" cy="42473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pour </a:t>
            </a:r>
            <a:r>
              <a:rPr lang="fr-FR" dirty="0"/>
              <a:t>qu'un courant électrique circule dans une résistance, il faut lui fournir une « force d'entraînement </a:t>
            </a:r>
            <a:r>
              <a:rPr lang="fr-FR" dirty="0" smtClean="0"/>
              <a:t>» (FEM) </a:t>
            </a:r>
          </a:p>
          <a:p>
            <a:pPr marL="285750" indent="-285750">
              <a:buFont typeface="Arial" panose="020B0604020202020204" pitchFamily="34" charset="0"/>
              <a:buChar char="•"/>
            </a:pPr>
            <a:r>
              <a:rPr lang="fr-FR" dirty="0" smtClean="0"/>
              <a:t>Il se crée une chute </a:t>
            </a:r>
            <a:r>
              <a:rPr lang="fr-FR" dirty="0"/>
              <a:t>de tension </a:t>
            </a:r>
            <a:r>
              <a:rPr lang="fr-FR" dirty="0" smtClean="0"/>
              <a:t>U</a:t>
            </a:r>
          </a:p>
          <a:p>
            <a:pPr marL="285750" indent="-285750">
              <a:buFont typeface="Arial" panose="020B0604020202020204" pitchFamily="34" charset="0"/>
              <a:buChar char="•"/>
            </a:pPr>
            <a:r>
              <a:rPr lang="fr-FR" dirty="0" smtClean="0"/>
              <a:t>Elle est </a:t>
            </a:r>
            <a:r>
              <a:rPr lang="fr-FR" dirty="0"/>
              <a:t>d'autant plus élevée que le courant qui traverse la résistance est élevé et que la valeur de la résistance est grande.</a:t>
            </a:r>
          </a:p>
          <a:p>
            <a:endParaRPr lang="fr-FR" dirty="0"/>
          </a:p>
          <a:p>
            <a:pPr marL="285750" indent="-285750">
              <a:buFont typeface="Arial" panose="020B0604020202020204" pitchFamily="34" charset="0"/>
              <a:buChar char="•"/>
            </a:pPr>
            <a:r>
              <a:rPr lang="fr-FR" dirty="0"/>
              <a:t>Ce qui </a:t>
            </a:r>
            <a:r>
              <a:rPr lang="fr-FR" dirty="0" smtClean="0"/>
              <a:t>s'écrit: 		</a:t>
            </a:r>
            <a:r>
              <a:rPr lang="fr-FR" b="1" dirty="0" smtClean="0"/>
              <a:t>U </a:t>
            </a:r>
            <a:r>
              <a:rPr lang="fr-FR" b="1" dirty="0"/>
              <a:t>= </a:t>
            </a:r>
            <a:r>
              <a:rPr lang="fr-FR" b="1" dirty="0" smtClean="0"/>
              <a:t>RI</a:t>
            </a:r>
          </a:p>
          <a:p>
            <a:endParaRPr lang="fr-FR" b="1" dirty="0"/>
          </a:p>
          <a:p>
            <a:r>
              <a:rPr lang="fr-FR" dirty="0" smtClean="0"/>
              <a:t> Cette </a:t>
            </a:r>
            <a:r>
              <a:rPr lang="fr-FR" dirty="0"/>
              <a:t>loi fondamentale de l'électricité est appelée loi </a:t>
            </a:r>
            <a:r>
              <a:rPr lang="fr-FR" dirty="0" smtClean="0"/>
              <a:t>d'Ohm.</a:t>
            </a:r>
            <a:endParaRPr lang="fr-FR" dirty="0"/>
          </a:p>
          <a:p>
            <a:endParaRPr lang="fr-FR" dirty="0"/>
          </a:p>
          <a:p>
            <a:pPr marL="285750" indent="-285750">
              <a:buFont typeface="Arial" panose="020B0604020202020204" pitchFamily="34" charset="0"/>
              <a:buChar char="•"/>
            </a:pPr>
            <a:r>
              <a:rPr lang="fr-FR" dirty="0"/>
              <a:t>Si on applique une différence de potentiel U aux bornes d'une résistance R connue on pourra calculer </a:t>
            </a:r>
            <a:r>
              <a:rPr lang="fr-FR" dirty="0" smtClean="0"/>
              <a:t>I</a:t>
            </a:r>
            <a:endParaRPr lang="fr-FR" dirty="0"/>
          </a:p>
          <a:p>
            <a:pPr marL="285750" indent="-285750">
              <a:buFont typeface="Arial" panose="020B0604020202020204" pitchFamily="34" charset="0"/>
              <a:buChar char="•"/>
            </a:pPr>
            <a:r>
              <a:rPr lang="fr-FR" dirty="0"/>
              <a:t>De même, sachant qu'une résistance R inconnue à laquelle est appliquée une différence de potentiel U est parcourue par un courant I, nous pourrons calculer R </a:t>
            </a:r>
            <a:r>
              <a:rPr lang="fr-FR" dirty="0" smtClean="0"/>
              <a:t>:</a:t>
            </a:r>
            <a:endParaRPr lang="fr-FR" dirty="0"/>
          </a:p>
        </p:txBody>
      </p:sp>
      <p:sp>
        <p:nvSpPr>
          <p:cNvPr id="6" name="Rectangle 5"/>
          <p:cNvSpPr/>
          <p:nvPr/>
        </p:nvSpPr>
        <p:spPr>
          <a:xfrm>
            <a:off x="5525168" y="553838"/>
            <a:ext cx="1141659" cy="369332"/>
          </a:xfrm>
          <a:prstGeom prst="rect">
            <a:avLst/>
          </a:prstGeom>
        </p:spPr>
        <p:txBody>
          <a:bodyPr wrap="none">
            <a:spAutoFit/>
          </a:bodyPr>
          <a:lstStyle/>
          <a:p>
            <a:r>
              <a:rPr lang="fr-FR" dirty="0"/>
              <a:t>Loi d'Ohm</a:t>
            </a:r>
          </a:p>
        </p:txBody>
      </p:sp>
      <p:sp>
        <p:nvSpPr>
          <p:cNvPr id="7" name="Rectangle 6"/>
          <p:cNvSpPr/>
          <p:nvPr/>
        </p:nvSpPr>
        <p:spPr>
          <a:xfrm>
            <a:off x="5063344" y="12643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pic>
        <p:nvPicPr>
          <p:cNvPr id="9" name="Image 8"/>
          <p:cNvPicPr>
            <a:picLocks noChangeAspect="1"/>
          </p:cNvPicPr>
          <p:nvPr/>
        </p:nvPicPr>
        <p:blipFill>
          <a:blip r:embed="rId2"/>
          <a:stretch>
            <a:fillRect/>
          </a:stretch>
        </p:blipFill>
        <p:spPr>
          <a:xfrm>
            <a:off x="7774235" y="2339005"/>
            <a:ext cx="4023035" cy="2553629"/>
          </a:xfrm>
          <a:prstGeom prst="rect">
            <a:avLst/>
          </a:prstGeom>
        </p:spPr>
      </p:pic>
    </p:spTree>
    <p:extLst>
      <p:ext uri="{BB962C8B-B14F-4D97-AF65-F5344CB8AC3E}">
        <p14:creationId xmlns:p14="http://schemas.microsoft.com/office/powerpoint/2010/main" val="1399976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624444" y="1958899"/>
                <a:ext cx="10308771" cy="44045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a:t>
                </a:r>
                <a:r>
                  <a:rPr lang="fr-FR" dirty="0"/>
                  <a:t>volt est la DDP (U) qui existe entre deux points d'un circuit lorsqu'un coulomb libère entre ces deux points une énergie de 1 joule ;</a:t>
                </a:r>
              </a:p>
              <a:p>
                <a:r>
                  <a:rPr lang="fr-FR" dirty="0" smtClean="0"/>
                  <a:t>l'intensité </a:t>
                </a:r>
                <a:r>
                  <a:rPr lang="fr-FR" dirty="0"/>
                  <a:t>d'un courant est le nombre de coulomb circulant par unité de </a:t>
                </a:r>
                <a:r>
                  <a:rPr lang="fr-FR" dirty="0" smtClean="0"/>
                  <a:t>temps</a:t>
                </a:r>
              </a:p>
              <a:p>
                <a:r>
                  <a:rPr lang="fr-FR" dirty="0" smtClean="0"/>
                  <a:t> (</a:t>
                </a:r>
                <a:r>
                  <a:rPr lang="fr-FR" b="1" dirty="0" smtClean="0"/>
                  <a:t>I= </a:t>
                </a:r>
                <a:r>
                  <a:rPr lang="fr-FR" b="1" dirty="0"/>
                  <a:t>Q/t</a:t>
                </a:r>
                <a:r>
                  <a:rPr lang="fr-FR" dirty="0"/>
                  <a:t>).</a:t>
                </a:r>
              </a:p>
              <a:p>
                <a:r>
                  <a:rPr lang="fr-FR" dirty="0" smtClean="0"/>
                  <a:t>Q </a:t>
                </a:r>
                <a:r>
                  <a:rPr lang="fr-FR" dirty="0"/>
                  <a:t>coulombs libèrent (fournissent un travail), entre deux points soumis à une différence de potentiel de U volts, une énergie de W joules :</a:t>
                </a:r>
              </a:p>
              <a:p>
                <a:pPr/>
                <a14:m>
                  <m:oMathPara xmlns:m="http://schemas.openxmlformats.org/officeDocument/2006/math">
                    <m:oMathParaPr>
                      <m:jc m:val="centerGroup"/>
                    </m:oMathParaPr>
                    <m:oMath xmlns:m="http://schemas.openxmlformats.org/officeDocument/2006/math">
                      <m:r>
                        <a:rPr lang="fr-FR" i="1" dirty="0" smtClean="0">
                          <a:latin typeface="Cambria Math" panose="02040503050406030204" pitchFamily="18" charset="0"/>
                        </a:rPr>
                        <m:t>𝑊</m:t>
                      </m:r>
                      <m:r>
                        <a:rPr lang="fr-FR" i="1" dirty="0" smtClean="0">
                          <a:latin typeface="Cambria Math" panose="02040503050406030204" pitchFamily="18" charset="0"/>
                        </a:rPr>
                        <m:t>= </m:t>
                      </m:r>
                      <m:r>
                        <a:rPr lang="fr-FR" i="1" dirty="0" err="1">
                          <a:latin typeface="Cambria Math" panose="02040503050406030204" pitchFamily="18" charset="0"/>
                        </a:rPr>
                        <m:t>𝑈</m:t>
                      </m:r>
                      <m:r>
                        <a:rPr lang="fr-FR" i="1" dirty="0" smtClean="0">
                          <a:latin typeface="Cambria Math" panose="02040503050406030204" pitchFamily="18" charset="0"/>
                          <a:ea typeface="Cambria Math" panose="02040503050406030204" pitchFamily="18" charset="0"/>
                        </a:rPr>
                        <m:t>×</m:t>
                      </m:r>
                      <m:r>
                        <a:rPr lang="fr-FR" i="1" dirty="0" err="1">
                          <a:latin typeface="Cambria Math" panose="02040503050406030204" pitchFamily="18" charset="0"/>
                        </a:rPr>
                        <m:t>𝑙</m:t>
                      </m:r>
                      <m:r>
                        <a:rPr lang="fr-FR" i="1" dirty="0" smtClean="0">
                          <a:latin typeface="Cambria Math" panose="02040503050406030204" pitchFamily="18" charset="0"/>
                          <a:ea typeface="Cambria Math" panose="02040503050406030204" pitchFamily="18" charset="0"/>
                        </a:rPr>
                        <m:t>×</m:t>
                      </m:r>
                      <m:r>
                        <a:rPr lang="fr-FR" i="1" dirty="0" err="1">
                          <a:latin typeface="Cambria Math" panose="02040503050406030204" pitchFamily="18" charset="0"/>
                        </a:rPr>
                        <m:t>𝑡</m:t>
                      </m:r>
                    </m:oMath>
                  </m:oMathPara>
                </a14:m>
                <a:endParaRPr lang="fr-FR" dirty="0"/>
              </a:p>
              <a:p>
                <a:r>
                  <a:rPr lang="fr-FR" dirty="0"/>
                  <a:t>La puissance étant la vitesse à laquelle s'effectue un travail W, nous pouvons écrire :</a:t>
                </a:r>
                <a:r>
                  <a:rPr lang="fr-FR" dirty="0" smtClean="0"/>
                  <a:t>	</a:t>
                </a:r>
                <a14:m>
                  <m:oMath xmlns:m="http://schemas.openxmlformats.org/officeDocument/2006/math">
                    <m:r>
                      <a:rPr lang="fr-FR" i="1" dirty="0" smtClean="0">
                        <a:latin typeface="Cambria Math" panose="02040503050406030204" pitchFamily="18" charset="0"/>
                      </a:rPr>
                      <m:t>𝑃</m:t>
                    </m:r>
                    <m:r>
                      <a:rPr lang="fr-FR" i="1" dirty="0" smtClean="0">
                        <a:latin typeface="Cambria Math" panose="02040503050406030204" pitchFamily="18" charset="0"/>
                      </a:rPr>
                      <m:t> =</m:t>
                    </m:r>
                    <m:r>
                      <a:rPr lang="fr-FR" i="1" dirty="0" smtClean="0">
                        <a:latin typeface="Cambria Math" panose="02040503050406030204" pitchFamily="18" charset="0"/>
                      </a:rPr>
                      <m:t>𝑊</m:t>
                    </m:r>
                    <m:r>
                      <a:rPr lang="fr-FR" i="1" dirty="0" smtClean="0">
                        <a:latin typeface="Cambria Math" panose="02040503050406030204" pitchFamily="18" charset="0"/>
                      </a:rPr>
                      <m:t>/</m:t>
                    </m:r>
                    <m:r>
                      <a:rPr lang="fr-FR" i="1" dirty="0" smtClean="0">
                        <a:latin typeface="Cambria Math" panose="02040503050406030204" pitchFamily="18" charset="0"/>
                      </a:rPr>
                      <m:t>𝑡</m:t>
                    </m:r>
                  </m:oMath>
                </a14:m>
                <a:endParaRPr lang="fr-FR" dirty="0"/>
              </a:p>
              <a:p>
                <a:r>
                  <a:rPr lang="fr-FR" dirty="0" smtClean="0"/>
                  <a:t>Et					</a:t>
                </a:r>
                <a14:m>
                  <m:oMath xmlns:m="http://schemas.openxmlformats.org/officeDocument/2006/math">
                    <m:r>
                      <a:rPr lang="fr-FR" i="1" dirty="0" smtClean="0">
                        <a:latin typeface="Cambria Math" panose="02040503050406030204" pitchFamily="18" charset="0"/>
                      </a:rPr>
                      <m:t>𝑃</m:t>
                    </m:r>
                    <m:r>
                      <a:rPr lang="fr-FR" i="1" dirty="0" smtClean="0">
                        <a:latin typeface="Cambria Math" panose="02040503050406030204" pitchFamily="18" charset="0"/>
                      </a:rPr>
                      <m:t> =</m:t>
                    </m:r>
                    <m:r>
                      <a:rPr lang="fr-FR" i="1" dirty="0" smtClean="0">
                        <a:latin typeface="Cambria Math" panose="02040503050406030204" pitchFamily="18" charset="0"/>
                      </a:rPr>
                      <m:t>𝑈</m:t>
                    </m:r>
                    <m:r>
                      <a:rPr lang="fr-FR" i="1" dirty="0" smtClean="0">
                        <a:latin typeface="Cambria Math" panose="02040503050406030204" pitchFamily="18" charset="0"/>
                        <a:ea typeface="Cambria Math" panose="02040503050406030204" pitchFamily="18" charset="0"/>
                      </a:rPr>
                      <m:t>×</m:t>
                    </m:r>
                    <m:r>
                      <a:rPr lang="fr-FR" i="1" dirty="0" smtClean="0">
                        <a:latin typeface="Cambria Math" panose="02040503050406030204" pitchFamily="18" charset="0"/>
                      </a:rPr>
                      <m:t>𝐼</m:t>
                    </m:r>
                  </m:oMath>
                </a14:m>
                <a:endParaRPr lang="fr-FR" dirty="0" smtClean="0"/>
              </a:p>
              <a:p>
                <a:endParaRPr lang="fr-FR" b="1" dirty="0" smtClean="0">
                  <a:solidFill>
                    <a:srgbClr val="000000"/>
                  </a:solidFill>
                  <a:ea typeface="DejaVu Sans" panose="020B0603030804020204" pitchFamily="34" charset="0"/>
                  <a:cs typeface="DejaVu Sans" panose="020B0603030804020204" pitchFamily="34" charset="0"/>
                </a:endParaRPr>
              </a:p>
              <a:p>
                <a:r>
                  <a:rPr lang="fr-FR" b="1" dirty="0" smtClean="0">
                    <a:solidFill>
                      <a:srgbClr val="000000"/>
                    </a:solidFill>
                    <a:ea typeface="DejaVu Sans" panose="020B0603030804020204" pitchFamily="34" charset="0"/>
                    <a:cs typeface="DejaVu Sans" panose="020B0603030804020204" pitchFamily="34" charset="0"/>
                  </a:rPr>
                  <a:t>RENDEMENT</a:t>
                </a:r>
                <a:endParaRPr lang="fr-FR" b="1" dirty="0"/>
              </a:p>
              <a:p>
                <a:r>
                  <a:rPr lang="fr-FR" dirty="0"/>
                  <a:t>W se conserve en quantité, mais toute transformation d’W s’accompagne de pertes diverses:</a:t>
                </a:r>
              </a:p>
              <a:p>
                <a:r>
                  <a:rPr lang="fr-FR" dirty="0"/>
                  <a:t>W fournie = W utile + Pertes</a:t>
                </a:r>
              </a:p>
              <a:p>
                <a:endParaRPr lang="fr-FR" dirty="0"/>
              </a:p>
              <a:p>
                <a:pPr algn="ctr"/>
                <a:r>
                  <a:rPr lang="fr-FR" dirty="0"/>
                  <a:t>Rendement=</a:t>
                </a:r>
                <a14:m>
                  <m:oMath xmlns:m="http://schemas.openxmlformats.org/officeDocument/2006/math">
                    <m:r>
                      <a:rPr lang="fr-FR" i="1">
                        <a:latin typeface="Cambria Math" panose="02040503050406030204" pitchFamily="18" charset="0"/>
                        <a:ea typeface="Cambria Math" panose="02040503050406030204" pitchFamily="18" charset="0"/>
                      </a:rPr>
                      <m:t>𝜂</m:t>
                    </m:r>
                    <m:r>
                      <a:rPr lang="de-DE" i="1">
                        <a:latin typeface="Cambria Math" panose="02040503050406030204" pitchFamily="18" charset="0"/>
                        <a:ea typeface="Cambria Math" panose="02040503050406030204" pitchFamily="18" charset="0"/>
                      </a:rPr>
                      <m:t>=</m:t>
                    </m:r>
                    <m:f>
                      <m:fPr>
                        <m:ctrlPr>
                          <a:rPr lang="de-DE" i="1">
                            <a:latin typeface="Cambria Math" panose="02040503050406030204" pitchFamily="18" charset="0"/>
                            <a:ea typeface="Cambria Math" panose="02040503050406030204" pitchFamily="18" charset="0"/>
                          </a:rPr>
                        </m:ctrlPr>
                      </m:fPr>
                      <m:num>
                        <m:r>
                          <a:rPr lang="de-DE" i="1">
                            <a:latin typeface="Cambria Math" panose="02040503050406030204" pitchFamily="18" charset="0"/>
                            <a:ea typeface="Cambria Math" panose="02040503050406030204" pitchFamily="18" charset="0"/>
                          </a:rPr>
                          <m:t>𝑊</m:t>
                        </m:r>
                        <m:r>
                          <a:rPr lang="de-DE" i="1">
                            <a:latin typeface="Cambria Math" panose="02040503050406030204" pitchFamily="18" charset="0"/>
                            <a:ea typeface="Cambria Math" panose="02040503050406030204" pitchFamily="18" charset="0"/>
                          </a:rPr>
                          <m:t> </m:t>
                        </m:r>
                        <m:r>
                          <a:rPr lang="de-DE" i="1">
                            <a:latin typeface="Cambria Math" panose="02040503050406030204" pitchFamily="18" charset="0"/>
                            <a:ea typeface="Cambria Math" panose="02040503050406030204" pitchFamily="18" charset="0"/>
                          </a:rPr>
                          <m:t>𝑢𝑡𝑖𝑙𝑒</m:t>
                        </m:r>
                      </m:num>
                      <m:den>
                        <m:r>
                          <a:rPr lang="de-DE" i="1">
                            <a:latin typeface="Cambria Math" panose="02040503050406030204" pitchFamily="18" charset="0"/>
                            <a:ea typeface="Cambria Math" panose="02040503050406030204" pitchFamily="18" charset="0"/>
                          </a:rPr>
                          <m:t>𝑊</m:t>
                        </m:r>
                        <m:r>
                          <a:rPr lang="de-DE" i="1">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𝑓𝑜𝑢𝑟𝑛𝑖𝑒</m:t>
                        </m:r>
                      </m:den>
                    </m:f>
                  </m:oMath>
                </a14:m>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624444" y="1958899"/>
                <a:ext cx="10308771" cy="4404539"/>
              </a:xfrm>
              <a:prstGeom prst="rect">
                <a:avLst/>
              </a:prstGeom>
              <a:blipFill>
                <a:blip r:embed="rId2"/>
                <a:stretch>
                  <a:fillRect l="-413" t="-552"/>
                </a:stretch>
              </a:blipFill>
            </p:spPr>
            <p:txBody>
              <a:bodyPr/>
              <a:lstStyle/>
              <a:p>
                <a:r>
                  <a:rPr lang="fr-FR">
                    <a:noFill/>
                  </a:rPr>
                  <a:t> </a:t>
                </a:r>
              </a:p>
            </p:txBody>
          </p:sp>
        </mc:Fallback>
      </mc:AlternateContent>
      <p:sp>
        <p:nvSpPr>
          <p:cNvPr id="6" name="Rectangle 5"/>
          <p:cNvSpPr/>
          <p:nvPr/>
        </p:nvSpPr>
        <p:spPr>
          <a:xfrm>
            <a:off x="5063344" y="12643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3279040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001AAF3-AD46-92EB-53E1-9F3D961A5CF6}"/>
              </a:ext>
            </a:extLst>
          </p:cNvPr>
          <p:cNvSpPr txBox="1"/>
          <p:nvPr/>
        </p:nvSpPr>
        <p:spPr>
          <a:xfrm>
            <a:off x="1949986" y="788939"/>
            <a:ext cx="7317954" cy="54784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547370" indent="-547370" algn="just"/>
            <a:r>
              <a:rPr lang="fr-FR" sz="11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 Equipements et circuits électriques E</a:t>
            </a: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2.2.1. Généralités et principe de fonctionnement</a:t>
            </a: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2.2.2. Généralités sur les éléments des circuits de génération électrique :</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L'alternateur à fréquence fixe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Transmission à vitesse constante (C.S.D.).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Eléments de contrôle du C.S.D.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Tensions et fréquences normalisées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solidFill>
                  <a:srgbClr val="FF0000"/>
                </a:solidFill>
                <a:effectLst/>
                <a:latin typeface="CourierNewPSMT"/>
                <a:ea typeface="Calibri" panose="020F0502020204030204" pitchFamily="34" charset="0"/>
                <a:cs typeface="CourierNewPSMT"/>
              </a:rPr>
              <a:t>Raison du choix de 400 Hz</a:t>
            </a:r>
            <a:r>
              <a:rPr lang="fr-FR" sz="1150" dirty="0">
                <a:effectLst/>
                <a:latin typeface="CourierNewPSMT"/>
                <a:ea typeface="Calibri" panose="020F0502020204030204" pitchFamily="34" charset="0"/>
                <a:cs typeface="CourierNewPSMT"/>
              </a:rPr>
              <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L'alternateur et le couplage sur le réseau</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Relais d'excitation, de ligne, de couplage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err="1">
                <a:effectLst/>
                <a:latin typeface="CourierNewPSMT"/>
                <a:ea typeface="Calibri" panose="020F0502020204030204" pitchFamily="34" charset="0"/>
                <a:cs typeface="CourierNewPSMT"/>
              </a:rPr>
              <a:t>Transforedresseur</a:t>
            </a:r>
            <a:r>
              <a:rPr lang="fr-FR" sz="1150" dirty="0">
                <a:effectLst/>
                <a:latin typeface="CourierNewPSMT"/>
                <a:ea typeface="Calibri" panose="020F0502020204030204" pitchFamily="34" charset="0"/>
                <a:cs typeface="CourierNewPSMT"/>
              </a:rPr>
              <a:t>. Convertisseur statique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Génératrice à courant </a:t>
            </a:r>
            <a:r>
              <a:rPr lang="fr-FR" sz="1150" dirty="0" err="1">
                <a:effectLst/>
                <a:latin typeface="CourierNewPSMT"/>
                <a:ea typeface="Calibri" panose="020F0502020204030204" pitchFamily="34" charset="0"/>
                <a:cs typeface="CourierNewPSMT"/>
              </a:rPr>
              <a:t>continu.-Batterie</a:t>
            </a:r>
            <a:r>
              <a:rPr lang="fr-FR" sz="1150" dirty="0">
                <a:effectLst/>
                <a:latin typeface="CourierNewPSMT"/>
                <a:ea typeface="Calibri" panose="020F0502020204030204" pitchFamily="34" charset="0"/>
                <a:cs typeface="CourierNewPSMT"/>
              </a:rPr>
              <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Alimentation par groupe de parc.</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Bilan de l'énergie électrique à bord de l'avion.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2.2.3. Schéma du circuit de distribution.</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Schéma de circuit alternatif 115 V/4OO Hz,28V/4OOHz.</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Schéma de circuit continu.</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2.2.4. Dispositifs de commande et contrôle.</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Dispositifs de contrôle. Détecteur de défaut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-sous-tension, surtension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 - excitation, surexcitation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 - vitesse, survitesse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-sous-fréquence, surfréquence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-décrabotage.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Protection, isolement.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Instruments de contrôle.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2.2.5. Circuits de secours :</a:t>
            </a:r>
          </a:p>
          <a:p>
            <a:pPr marL="547370" indent="-547370" algn="l">
              <a:spcBef>
                <a:spcPts val="600"/>
              </a:spcBef>
              <a:spcAft>
                <a:spcPts val="0"/>
              </a:spcAft>
            </a:pPr>
            <a:r>
              <a:rPr lang="fr-FR" sz="1150" dirty="0">
                <a:effectLst/>
                <a:latin typeface="CourierNewPSMT"/>
                <a:ea typeface="Calibri" panose="020F0502020204030204" pitchFamily="34" charset="0"/>
                <a:cs typeface="CourierNewPSMT"/>
              </a:rPr>
              <a:t>Cas de panne. Perte d'alternateurs, Bilan électrique.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2.2.6. Compréhension d'un circuit électrique simple(circuit avion)</a:t>
            </a:r>
          </a:p>
        </p:txBody>
      </p:sp>
    </p:spTree>
    <p:extLst>
      <p:ext uri="{BB962C8B-B14F-4D97-AF65-F5344CB8AC3E}">
        <p14:creationId xmlns:p14="http://schemas.microsoft.com/office/powerpoint/2010/main" val="3851874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D4CE16A-9E3E-67FF-D489-B420F36860DD}"/>
              </a:ext>
            </a:extLst>
          </p:cNvPr>
          <p:cNvSpPr txBox="1"/>
          <p:nvPr/>
        </p:nvSpPr>
        <p:spPr>
          <a:xfrm>
            <a:off x="176660" y="3827246"/>
            <a:ext cx="8017314"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Dans </a:t>
            </a:r>
            <a:r>
              <a:rPr lang="fr-FR" b="1" dirty="0"/>
              <a:t>les semi-conducteurs</a:t>
            </a:r>
            <a:r>
              <a:rPr lang="fr-FR" dirty="0"/>
              <a:t>:</a:t>
            </a:r>
          </a:p>
          <a:p>
            <a:pPr marL="285750" indent="-285750">
              <a:buFont typeface="Arial" panose="020B0604020202020204" pitchFamily="34" charset="0"/>
              <a:buChar char="•"/>
            </a:pPr>
            <a:r>
              <a:rPr lang="fr-FR" dirty="0"/>
              <a:t>la mobilité diminue lorsque la température augmente, </a:t>
            </a:r>
          </a:p>
          <a:p>
            <a:pPr marL="285750" indent="-285750">
              <a:buFont typeface="Arial" panose="020B0604020202020204" pitchFamily="34" charset="0"/>
              <a:buChar char="•"/>
            </a:pPr>
            <a:r>
              <a:rPr lang="fr-FR" dirty="0"/>
              <a:t>mais le nombre de porteurs de charge augmente très rapidement avec la température, </a:t>
            </a:r>
            <a:endParaRPr lang="fr-FR" dirty="0" smtClean="0"/>
          </a:p>
          <a:p>
            <a:pPr marL="285750" indent="-285750">
              <a:buFont typeface="Arial" panose="020B0604020202020204" pitchFamily="34" charset="0"/>
              <a:buChar char="•"/>
            </a:pPr>
            <a:r>
              <a:rPr lang="fr-FR" dirty="0" smtClean="0"/>
              <a:t>cette </a:t>
            </a:r>
            <a:r>
              <a:rPr lang="fr-FR" dirty="0"/>
              <a:t>augmentation l’emporte largement sur la diminution de la mobilité ; </a:t>
            </a:r>
          </a:p>
          <a:p>
            <a:pPr marL="285750" indent="-285750">
              <a:buFont typeface="Arial" panose="020B0604020202020204" pitchFamily="34" charset="0"/>
              <a:buChar char="•"/>
            </a:pPr>
            <a:r>
              <a:rPr lang="fr-FR" dirty="0"/>
              <a:t>La résistivité diminue très rapidement avec la température ; </a:t>
            </a:r>
          </a:p>
          <a:p>
            <a:pPr marL="285750" indent="-285750">
              <a:buFont typeface="Arial" panose="020B0604020202020204" pitchFamily="34" charset="0"/>
              <a:buChar char="•"/>
            </a:pPr>
            <a:r>
              <a:rPr lang="fr-FR" dirty="0"/>
              <a:t>ces corps tels le germanium, le silicium, le carbone sont appelés CTN (Coefficient de Température Négatif) ou thermistances.</a:t>
            </a:r>
          </a:p>
          <a:p>
            <a:r>
              <a:rPr lang="fr-FR" dirty="0"/>
              <a:t>Cet effet est mis à profit pour mesurer une température, ou pour compenser un effet thermique.</a:t>
            </a:r>
          </a:p>
        </p:txBody>
      </p:sp>
      <p:sp>
        <p:nvSpPr>
          <p:cNvPr id="3" name="Rectangle 2"/>
          <p:cNvSpPr/>
          <p:nvPr/>
        </p:nvSpPr>
        <p:spPr>
          <a:xfrm>
            <a:off x="176660" y="2587132"/>
            <a:ext cx="801731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Dans la plupart des </a:t>
            </a:r>
            <a:r>
              <a:rPr lang="fr-FR" b="1" dirty="0" smtClean="0"/>
              <a:t>métaux</a:t>
            </a:r>
            <a:r>
              <a:rPr lang="fr-FR" b="1" dirty="0"/>
              <a:t>:</a:t>
            </a:r>
            <a:endParaRPr lang="fr-FR" b="1" dirty="0" smtClean="0"/>
          </a:p>
          <a:p>
            <a:pPr marL="285750" indent="-285750">
              <a:buFont typeface="Arial" panose="020B0604020202020204" pitchFamily="34" charset="0"/>
              <a:buChar char="•"/>
            </a:pPr>
            <a:r>
              <a:rPr lang="fr-FR" dirty="0" smtClean="0"/>
              <a:t>l’élévation </a:t>
            </a:r>
            <a:r>
              <a:rPr lang="fr-FR" dirty="0"/>
              <a:t>de température engendre une agitation thermique des électrons, </a:t>
            </a:r>
          </a:p>
          <a:p>
            <a:pPr marL="285750" indent="-285750">
              <a:buFont typeface="Arial" panose="020B0604020202020204" pitchFamily="34" charset="0"/>
              <a:buChar char="•"/>
            </a:pPr>
            <a:r>
              <a:rPr lang="fr-FR" dirty="0" smtClean="0"/>
              <a:t>le </a:t>
            </a:r>
            <a:r>
              <a:rPr lang="fr-FR" dirty="0"/>
              <a:t>nombre de chocs électrons ions augmente, ce qui accroît l’effet de freinage ; </a:t>
            </a:r>
          </a:p>
          <a:p>
            <a:pPr marL="285750" indent="-285750">
              <a:buFont typeface="Arial" panose="020B0604020202020204" pitchFamily="34" charset="0"/>
              <a:buChar char="•"/>
            </a:pPr>
            <a:r>
              <a:rPr lang="fr-FR" dirty="0"/>
              <a:t>La mobilité diminue, </a:t>
            </a:r>
            <a:r>
              <a:rPr lang="fr-FR" b="1" dirty="0"/>
              <a:t>la résistivité croît avec la température</a:t>
            </a:r>
            <a:r>
              <a:rPr lang="fr-FR" dirty="0"/>
              <a:t>.</a:t>
            </a:r>
          </a:p>
        </p:txBody>
      </p:sp>
      <p:pic>
        <p:nvPicPr>
          <p:cNvPr id="4" name="Image 3"/>
          <p:cNvPicPr>
            <a:picLocks noChangeAspect="1"/>
          </p:cNvPicPr>
          <p:nvPr/>
        </p:nvPicPr>
        <p:blipFill rotWithShape="1">
          <a:blip r:embed="rId2"/>
          <a:srcRect r="49067"/>
          <a:stretch/>
        </p:blipFill>
        <p:spPr>
          <a:xfrm>
            <a:off x="8341001" y="2257714"/>
            <a:ext cx="3459703" cy="2490054"/>
          </a:xfrm>
          <a:prstGeom prst="rect">
            <a:avLst/>
          </a:prstGeom>
        </p:spPr>
      </p:pic>
      <p:sp>
        <p:nvSpPr>
          <p:cNvPr id="6" name="Rectangle 5"/>
          <p:cNvSpPr/>
          <p:nvPr/>
        </p:nvSpPr>
        <p:spPr>
          <a:xfrm>
            <a:off x="4988188" y="3516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DCD32C52-5F09-83B9-C50F-92E10C745D80}"/>
                  </a:ext>
                </a:extLst>
              </p:cNvPr>
              <p:cNvSpPr txBox="1"/>
              <p:nvPr/>
            </p:nvSpPr>
            <p:spPr>
              <a:xfrm>
                <a:off x="176660" y="844986"/>
                <a:ext cx="8017314" cy="136704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smtClean="0">
                    <a:effectLst/>
                    <a:ea typeface="Times New Roman" panose="02020603050405020304" pitchFamily="18" charset="0"/>
                  </a:rPr>
                  <a:t>La </a:t>
                </a:r>
                <a:r>
                  <a:rPr lang="fr-FR" sz="1800" spc="-50" dirty="0">
                    <a:effectLst/>
                    <a:ea typeface="Times New Roman" panose="02020603050405020304" pitchFamily="18" charset="0"/>
                  </a:rPr>
                  <a:t>résistance électrique d’un conducteur est par définition la propriété qu’il a de s’opposer au passage du courant.</a:t>
                </a:r>
              </a:p>
              <a:p>
                <a:pPr indent="-1295400" algn="just"/>
                <a:r>
                  <a:rPr lang="fr-FR" sz="1800" spc="-50" dirty="0">
                    <a:effectLst/>
                    <a:ea typeface="Times New Roman" panose="02020603050405020304" pitchFamily="18" charset="0"/>
                  </a:rPr>
                  <a:t>La détermination d’une résistance est donnée par la relation </a:t>
                </a:r>
                <a:r>
                  <a:rPr lang="fr-FR" sz="2000" spc="-50" dirty="0">
                    <a:effectLst/>
                    <a:ea typeface="Times New Roman" panose="02020603050405020304" pitchFamily="18" charset="0"/>
                  </a:rPr>
                  <a:t>:</a:t>
                </a:r>
                <a14:m>
                  <m:oMath xmlns:m="http://schemas.openxmlformats.org/officeDocument/2006/math">
                    <m:r>
                      <a:rPr lang="fr-FR" sz="2000" b="0" i="0" spc="-50" smtClean="0">
                        <a:effectLst/>
                        <a:latin typeface="Cambria Math" panose="02040503050406030204" pitchFamily="18" charset="0"/>
                        <a:ea typeface="Times New Roman" panose="02020603050405020304" pitchFamily="18" charset="0"/>
                      </a:rPr>
                      <m:t>      </m:t>
                    </m:r>
                    <m:r>
                      <a:rPr lang="de-DE" sz="2000" b="0" i="1" spc="-50" smtClean="0">
                        <a:effectLst/>
                        <a:latin typeface="Cambria Math" panose="02040503050406030204" pitchFamily="18" charset="0"/>
                        <a:ea typeface="Times New Roman" panose="02020603050405020304" pitchFamily="18" charset="0"/>
                      </a:rPr>
                      <m:t>𝑅</m:t>
                    </m:r>
                    <m:r>
                      <a:rPr lang="de-DE" sz="2000" b="0" i="1" spc="-50" smtClean="0">
                        <a:effectLst/>
                        <a:latin typeface="Cambria Math" panose="02040503050406030204" pitchFamily="18" charset="0"/>
                        <a:ea typeface="Times New Roman" panose="02020603050405020304" pitchFamily="18" charset="0"/>
                      </a:rPr>
                      <m:t>=</m:t>
                    </m:r>
                    <m:r>
                      <a:rPr lang="de-DE" sz="2000" b="0" i="1" spc="-50" smtClean="0">
                        <a:effectLst/>
                        <a:latin typeface="Cambria Math" panose="02040503050406030204" pitchFamily="18" charset="0"/>
                        <a:ea typeface="Cambria Math" panose="02040503050406030204" pitchFamily="18" charset="0"/>
                      </a:rPr>
                      <m:t>𝜚</m:t>
                    </m:r>
                    <m:f>
                      <m:fPr>
                        <m:ctrlPr>
                          <a:rPr lang="de-DE" sz="2000" b="0" i="1" spc="-50" smtClean="0">
                            <a:effectLst/>
                            <a:latin typeface="Cambria Math" panose="02040503050406030204" pitchFamily="18" charset="0"/>
                            <a:ea typeface="Cambria Math" panose="02040503050406030204" pitchFamily="18" charset="0"/>
                          </a:rPr>
                        </m:ctrlPr>
                      </m:fPr>
                      <m:num>
                        <m:r>
                          <a:rPr lang="de-DE" sz="2000" b="0" i="1" spc="-50" smtClean="0">
                            <a:effectLst/>
                            <a:latin typeface="Cambria Math" panose="02040503050406030204" pitchFamily="18" charset="0"/>
                            <a:ea typeface="Cambria Math" panose="02040503050406030204" pitchFamily="18" charset="0"/>
                          </a:rPr>
                          <m:t>𝑙</m:t>
                        </m:r>
                      </m:num>
                      <m:den>
                        <m:r>
                          <a:rPr lang="de-DE" sz="2000" b="0" i="1" spc="-50" smtClean="0">
                            <a:effectLst/>
                            <a:latin typeface="Cambria Math" panose="02040503050406030204" pitchFamily="18" charset="0"/>
                            <a:ea typeface="Cambria Math" panose="02040503050406030204" pitchFamily="18" charset="0"/>
                          </a:rPr>
                          <m:t>𝑆</m:t>
                        </m:r>
                      </m:den>
                    </m:f>
                  </m:oMath>
                </a14:m>
                <a:endParaRPr lang="fr-FR" sz="2000" spc="-50" dirty="0">
                  <a:effectLst/>
                  <a:ea typeface="Times New Roman" panose="02020603050405020304" pitchFamily="18" charset="0"/>
                </a:endParaRPr>
              </a:p>
              <a:p>
                <a:pPr marL="1168400" indent="-1295400" algn="l"/>
                <a14:m>
                  <m:oMath xmlns:m="http://schemas.openxmlformats.org/officeDocument/2006/math">
                    <m:r>
                      <a:rPr lang="de-DE" sz="1800" b="0" i="1" spc="-50" smtClean="0">
                        <a:effectLst/>
                        <a:latin typeface="Cambria Math" panose="02040503050406030204" pitchFamily="18" charset="0"/>
                        <a:ea typeface="Cambria Math" panose="02040503050406030204" pitchFamily="18" charset="0"/>
                      </a:rPr>
                      <m:t>𝜚</m:t>
                    </m:r>
                  </m:oMath>
                </a14:m>
                <a:r>
                  <a:rPr lang="fr-FR" sz="1800" spc="-50" dirty="0">
                    <a:effectLst/>
                    <a:ea typeface="Times New Roman" panose="02020603050405020304" pitchFamily="18" charset="0"/>
                  </a:rPr>
                  <a:t> coefficient de </a:t>
                </a:r>
                <a:r>
                  <a:rPr lang="fr-FR" sz="1800" spc="-50" dirty="0" smtClean="0">
                    <a:effectLst/>
                    <a:ea typeface="Times New Roman" panose="02020603050405020304" pitchFamily="18" charset="0"/>
                  </a:rPr>
                  <a:t>résistivité</a:t>
                </a:r>
                <a:endParaRPr lang="fr-FR" dirty="0"/>
              </a:p>
            </p:txBody>
          </p:sp>
        </mc:Choice>
        <mc:Fallback xmlns="">
          <p:sp>
            <p:nvSpPr>
              <p:cNvPr id="7" name="ZoneTexte 6">
                <a:extLst>
                  <a:ext uri="{FF2B5EF4-FFF2-40B4-BE49-F238E27FC236}">
                    <a16:creationId xmlns:a16="http://schemas.microsoft.com/office/drawing/2014/main" id="{DCD32C52-5F09-83B9-C50F-92E10C745D80}"/>
                  </a:ext>
                </a:extLst>
              </p:cNvPr>
              <p:cNvSpPr txBox="1">
                <a:spLocks noRot="1" noChangeAspect="1" noMove="1" noResize="1" noEditPoints="1" noAdjustHandles="1" noChangeArrowheads="1" noChangeShapeType="1" noTextEdit="1"/>
              </p:cNvSpPr>
              <p:nvPr/>
            </p:nvSpPr>
            <p:spPr>
              <a:xfrm>
                <a:off x="176660" y="844986"/>
                <a:ext cx="8017314" cy="1367041"/>
              </a:xfrm>
              <a:prstGeom prst="rect">
                <a:avLst/>
              </a:prstGeom>
              <a:blipFill>
                <a:blip r:embed="rId3"/>
                <a:stretch>
                  <a:fillRect l="-607" t="-2212" r="-532" b="-5752"/>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8" name="Rectangle 7"/>
          <p:cNvSpPr/>
          <p:nvPr/>
        </p:nvSpPr>
        <p:spPr>
          <a:xfrm>
            <a:off x="4348525" y="404501"/>
            <a:ext cx="3344634" cy="369332"/>
          </a:xfrm>
          <a:prstGeom prst="rect">
            <a:avLst/>
          </a:prstGeom>
        </p:spPr>
        <p:txBody>
          <a:bodyPr wrap="none">
            <a:spAutoFit/>
          </a:bodyPr>
          <a:lstStyle/>
          <a:p>
            <a:r>
              <a:rPr lang="fr-FR" b="1" dirty="0">
                <a:solidFill>
                  <a:srgbClr val="000000"/>
                </a:solidFill>
                <a:ea typeface="DejaVu Sans" panose="020B0603030804020204" pitchFamily="34" charset="0"/>
                <a:cs typeface="DejaVu Sans" panose="020B0603030804020204" pitchFamily="34" charset="0"/>
              </a:rPr>
              <a:t>RESISTANCE D’UN CONDUCTEUR </a:t>
            </a:r>
            <a:endParaRPr lang="fr-FR" dirty="0"/>
          </a:p>
        </p:txBody>
      </p:sp>
      <p:sp>
        <p:nvSpPr>
          <p:cNvPr id="9" name="Rectangle 8"/>
          <p:cNvSpPr/>
          <p:nvPr/>
        </p:nvSpPr>
        <p:spPr>
          <a:xfrm>
            <a:off x="176660" y="2245717"/>
            <a:ext cx="4510466" cy="369332"/>
          </a:xfrm>
          <a:prstGeom prst="rect">
            <a:avLst/>
          </a:prstGeom>
        </p:spPr>
        <p:txBody>
          <a:bodyPr wrap="none">
            <a:spAutoFit/>
          </a:bodyPr>
          <a:lstStyle/>
          <a:p>
            <a:pPr algn="ctr"/>
            <a:r>
              <a:rPr lang="fr-FR" b="1" dirty="0"/>
              <a:t>Variation de la résistivité avec la température</a:t>
            </a:r>
          </a:p>
        </p:txBody>
      </p:sp>
    </p:spTree>
    <p:extLst>
      <p:ext uri="{BB962C8B-B14F-4D97-AF65-F5344CB8AC3E}">
        <p14:creationId xmlns:p14="http://schemas.microsoft.com/office/powerpoint/2010/main" val="3712294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32DC122-27E5-93D9-62F2-23EB8398AF63}"/>
              </a:ext>
            </a:extLst>
          </p:cNvPr>
          <p:cNvPicPr>
            <a:picLocks noGrp="1" noChangeAspect="1"/>
          </p:cNvPicPr>
          <p:nvPr>
            <p:ph idx="1"/>
          </p:nvPr>
        </p:nvPicPr>
        <p:blipFill>
          <a:blip r:embed="rId2"/>
          <a:stretch>
            <a:fillRect/>
          </a:stretch>
        </p:blipFill>
        <p:spPr>
          <a:xfrm>
            <a:off x="596435" y="2121806"/>
            <a:ext cx="5796366" cy="1015139"/>
          </a:xfrm>
        </p:spPr>
      </p:pic>
      <p:pic>
        <p:nvPicPr>
          <p:cNvPr id="7" name="Image 6">
            <a:extLst>
              <a:ext uri="{FF2B5EF4-FFF2-40B4-BE49-F238E27FC236}">
                <a16:creationId xmlns:a16="http://schemas.microsoft.com/office/drawing/2014/main" id="{59D808DC-654E-876A-2117-6E94B928D97F}"/>
              </a:ext>
            </a:extLst>
          </p:cNvPr>
          <p:cNvPicPr>
            <a:picLocks noChangeAspect="1"/>
          </p:cNvPicPr>
          <p:nvPr/>
        </p:nvPicPr>
        <p:blipFill>
          <a:blip r:embed="rId3"/>
          <a:stretch>
            <a:fillRect/>
          </a:stretch>
        </p:blipFill>
        <p:spPr>
          <a:xfrm>
            <a:off x="7229819" y="1483963"/>
            <a:ext cx="4091553" cy="1945037"/>
          </a:xfrm>
          <a:prstGeom prst="rect">
            <a:avLst/>
          </a:prstGeom>
        </p:spPr>
      </p:pic>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960790D-E236-F9C6-F28B-A8BF5B8C0962}"/>
                  </a:ext>
                </a:extLst>
              </p:cNvPr>
              <p:cNvSpPr txBox="1"/>
              <p:nvPr/>
            </p:nvSpPr>
            <p:spPr>
              <a:xfrm>
                <a:off x="6797407" y="3943758"/>
                <a:ext cx="4891489" cy="126784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GOUPEMENT PARALLELE:</a:t>
                </a:r>
              </a:p>
              <a:p>
                <a:pPr/>
                <a14:m>
                  <m:oMathPara xmlns:m="http://schemas.openxmlformats.org/officeDocument/2006/math">
                    <m:oMathParaPr>
                      <m:jc m:val="centerGroup"/>
                    </m:oMathParaPr>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sSub>
                            <m:sSubPr>
                              <m:ctrlPr>
                                <a:rPr lang="fr-FR" i="1">
                                  <a:latin typeface="Cambria Math" panose="02040503050406030204" pitchFamily="18" charset="0"/>
                                </a:rPr>
                              </m:ctrlPr>
                            </m:sSubPr>
                            <m:e>
                              <m:r>
                                <a:rPr lang="de-DE" i="1">
                                  <a:latin typeface="Cambria Math" panose="02040503050406030204" pitchFamily="18" charset="0"/>
                                </a:rPr>
                                <m:t>𝑅</m:t>
                              </m:r>
                            </m:e>
                            <m:sub>
                              <m:r>
                                <a:rPr lang="de-DE" i="1">
                                  <a:latin typeface="Cambria Math" panose="02040503050406030204" pitchFamily="18" charset="0"/>
                                </a:rPr>
                                <m:t>𝑒𝑞</m:t>
                              </m:r>
                            </m:sub>
                          </m:sSub>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1</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2</m:t>
                          </m:r>
                        </m:den>
                      </m:f>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𝑅</m:t>
                          </m:r>
                          <m:r>
                            <a:rPr lang="de-DE" b="0" i="1" smtClean="0">
                              <a:latin typeface="Cambria Math" panose="02040503050406030204" pitchFamily="18" charset="0"/>
                            </a:rPr>
                            <m:t>3</m:t>
                          </m:r>
                        </m:den>
                      </m:f>
                    </m:oMath>
                  </m:oMathPara>
                </a14:m>
                <a:endParaRPr lang="fr-FR" dirty="0"/>
              </a:p>
              <a:p>
                <a:endParaRPr lang="fr-FR" dirty="0"/>
              </a:p>
            </p:txBody>
          </p:sp>
        </mc:Choice>
        <mc:Fallback xmlns="">
          <p:sp>
            <p:nvSpPr>
              <p:cNvPr id="9" name="ZoneTexte 8">
                <a:extLst>
                  <a:ext uri="{FF2B5EF4-FFF2-40B4-BE49-F238E27FC236}">
                    <a16:creationId xmlns:a16="http://schemas.microsoft.com/office/drawing/2014/main" id="{1960790D-E236-F9C6-F28B-A8BF5B8C0962}"/>
                  </a:ext>
                </a:extLst>
              </p:cNvPr>
              <p:cNvSpPr txBox="1">
                <a:spLocks noRot="1" noChangeAspect="1" noMove="1" noResize="1" noEditPoints="1" noAdjustHandles="1" noChangeArrowheads="1" noChangeShapeType="1" noTextEdit="1"/>
              </p:cNvSpPr>
              <p:nvPr/>
            </p:nvSpPr>
            <p:spPr>
              <a:xfrm>
                <a:off x="6797407" y="3943758"/>
                <a:ext cx="4891489" cy="1267848"/>
              </a:xfrm>
              <a:prstGeom prst="rect">
                <a:avLst/>
              </a:prstGeom>
              <a:blipFill>
                <a:blip r:embed="rId4"/>
                <a:stretch>
                  <a:fillRect l="-871" t="-2381"/>
                </a:stretch>
              </a:blipFill>
              <a:ln w="12700" cap="flat" cmpd="sng" algn="ctr">
                <a:solidFill>
                  <a:schemeClr val="accent2"/>
                </a:solidFill>
                <a:prstDash val="solid"/>
                <a:miter lim="800000"/>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B2858A0B-6517-4E1E-0DBB-1604282E489D}"/>
                  </a:ext>
                </a:extLst>
              </p:cNvPr>
              <p:cNvSpPr txBox="1"/>
              <p:nvPr/>
            </p:nvSpPr>
            <p:spPr>
              <a:xfrm>
                <a:off x="596435" y="3943758"/>
                <a:ext cx="5796366" cy="66774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SERIE</a:t>
                </a:r>
              </a:p>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𝑒𝑞</m:t>
                          </m:r>
                        </m:sub>
                      </m:sSub>
                      <m:r>
                        <a:rPr lang="de-DE" b="0" i="1" smtClean="0">
                          <a:latin typeface="Cambria Math" panose="02040503050406030204" pitchFamily="18" charset="0"/>
                        </a:rPr>
                        <m:t>=</m:t>
                      </m:r>
                      <m:r>
                        <a:rPr lang="de-DE" b="0" i="1" smtClean="0">
                          <a:latin typeface="Cambria Math" panose="02040503050406030204" pitchFamily="18" charset="0"/>
                        </a:rPr>
                        <m:t>𝑅</m:t>
                      </m:r>
                      <m:r>
                        <a:rPr lang="de-DE" b="0" i="1" smtClean="0">
                          <a:latin typeface="Cambria Math" panose="02040503050406030204" pitchFamily="18" charset="0"/>
                        </a:rPr>
                        <m:t>1+</m:t>
                      </m:r>
                      <m:r>
                        <a:rPr lang="de-DE" b="0" i="1" smtClean="0">
                          <a:latin typeface="Cambria Math" panose="02040503050406030204" pitchFamily="18" charset="0"/>
                        </a:rPr>
                        <m:t>𝑅</m:t>
                      </m:r>
                      <m:r>
                        <a:rPr lang="de-DE" b="0" i="1" smtClean="0">
                          <a:latin typeface="Cambria Math" panose="02040503050406030204" pitchFamily="18" charset="0"/>
                        </a:rPr>
                        <m:t>2+</m:t>
                      </m:r>
                      <m:r>
                        <a:rPr lang="de-DE" b="0" i="1" smtClean="0">
                          <a:latin typeface="Cambria Math" panose="02040503050406030204" pitchFamily="18" charset="0"/>
                        </a:rPr>
                        <m:t>𝑅</m:t>
                      </m:r>
                      <m:r>
                        <a:rPr lang="de-DE" b="0" i="1" smtClean="0">
                          <a:latin typeface="Cambria Math" panose="02040503050406030204" pitchFamily="18" charset="0"/>
                        </a:rPr>
                        <m:t>3</m:t>
                      </m:r>
                    </m:oMath>
                  </m:oMathPara>
                </a14:m>
                <a:endParaRPr lang="fr-FR" dirty="0"/>
              </a:p>
            </p:txBody>
          </p:sp>
        </mc:Choice>
        <mc:Fallback xmlns="">
          <p:sp>
            <p:nvSpPr>
              <p:cNvPr id="11" name="ZoneTexte 10">
                <a:extLst>
                  <a:ext uri="{FF2B5EF4-FFF2-40B4-BE49-F238E27FC236}">
                    <a16:creationId xmlns:a16="http://schemas.microsoft.com/office/drawing/2014/main" id="{B2858A0B-6517-4E1E-0DBB-1604282E489D}"/>
                  </a:ext>
                </a:extLst>
              </p:cNvPr>
              <p:cNvSpPr txBox="1">
                <a:spLocks noRot="1" noChangeAspect="1" noMove="1" noResize="1" noEditPoints="1" noAdjustHandles="1" noChangeArrowheads="1" noChangeShapeType="1" noTextEdit="1"/>
              </p:cNvSpPr>
              <p:nvPr/>
            </p:nvSpPr>
            <p:spPr>
              <a:xfrm>
                <a:off x="596435" y="3943758"/>
                <a:ext cx="5796366" cy="667747"/>
              </a:xfrm>
              <a:prstGeom prst="rect">
                <a:avLst/>
              </a:prstGeom>
              <a:blipFill>
                <a:blip r:embed="rId5"/>
                <a:stretch>
                  <a:fillRect l="-839" t="-4505" b="-901"/>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3" name="ZoneTexte 12">
            <a:extLst>
              <a:ext uri="{FF2B5EF4-FFF2-40B4-BE49-F238E27FC236}">
                <a16:creationId xmlns:a16="http://schemas.microsoft.com/office/drawing/2014/main" id="{766B10A9-11F2-51A0-FCF8-5D9BECF023F5}"/>
              </a:ext>
            </a:extLst>
          </p:cNvPr>
          <p:cNvSpPr txBox="1"/>
          <p:nvPr/>
        </p:nvSpPr>
        <p:spPr>
          <a:xfrm>
            <a:off x="4446356" y="585343"/>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DES RESISTANCES</a:t>
            </a:r>
          </a:p>
        </p:txBody>
      </p:sp>
    </p:spTree>
    <p:extLst>
      <p:ext uri="{BB962C8B-B14F-4D97-AF65-F5344CB8AC3E}">
        <p14:creationId xmlns:p14="http://schemas.microsoft.com/office/powerpoint/2010/main" val="1604135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EC1841A7-242F-7AEA-B567-579D8D99A6D9}"/>
              </a:ext>
            </a:extLst>
          </p:cNvPr>
          <p:cNvPicPr>
            <a:picLocks noGrp="1" noChangeAspect="1"/>
          </p:cNvPicPr>
          <p:nvPr>
            <p:ph idx="1"/>
          </p:nvPr>
        </p:nvPicPr>
        <p:blipFill>
          <a:blip r:embed="rId2"/>
          <a:stretch>
            <a:fillRect/>
          </a:stretch>
        </p:blipFill>
        <p:spPr>
          <a:xfrm>
            <a:off x="7397858" y="1690688"/>
            <a:ext cx="4277532" cy="2456481"/>
          </a:xfrm>
        </p:spPr>
      </p:pic>
      <p:sp>
        <p:nvSpPr>
          <p:cNvPr id="9" name="ZoneTexte 8">
            <a:extLst>
              <a:ext uri="{FF2B5EF4-FFF2-40B4-BE49-F238E27FC236}">
                <a16:creationId xmlns:a16="http://schemas.microsoft.com/office/drawing/2014/main" id="{A1ADEDCF-AB38-C67C-1EFF-22443C8A8DE6}"/>
              </a:ext>
            </a:extLst>
          </p:cNvPr>
          <p:cNvSpPr txBox="1"/>
          <p:nvPr/>
        </p:nvSpPr>
        <p:spPr>
          <a:xfrm>
            <a:off x="606846" y="4805174"/>
            <a:ext cx="4967689"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RHEOSTAT</a:t>
            </a:r>
          </a:p>
          <a:p>
            <a:r>
              <a:rPr lang="fr-FR" dirty="0"/>
              <a:t>C’est une résistance variable, branchée en série avec l’élément dont on veut contrôler l’intensité I.</a:t>
            </a:r>
          </a:p>
        </p:txBody>
      </p:sp>
      <p:pic>
        <p:nvPicPr>
          <p:cNvPr id="13" name="Image 12">
            <a:extLst>
              <a:ext uri="{FF2B5EF4-FFF2-40B4-BE49-F238E27FC236}">
                <a16:creationId xmlns:a16="http://schemas.microsoft.com/office/drawing/2014/main" id="{379F3E76-32D1-9135-2F45-504DF3EAD88E}"/>
              </a:ext>
            </a:extLst>
          </p:cNvPr>
          <p:cNvPicPr>
            <a:picLocks noChangeAspect="1"/>
          </p:cNvPicPr>
          <p:nvPr/>
        </p:nvPicPr>
        <p:blipFill>
          <a:blip r:embed="rId3"/>
          <a:stretch>
            <a:fillRect/>
          </a:stretch>
        </p:blipFill>
        <p:spPr>
          <a:xfrm>
            <a:off x="516610" y="2167322"/>
            <a:ext cx="5579390" cy="1534332"/>
          </a:xfrm>
          <a:prstGeom prst="rect">
            <a:avLst/>
          </a:prstGeom>
        </p:spPr>
      </p:pic>
      <p:sp>
        <p:nvSpPr>
          <p:cNvPr id="15" name="ZoneTexte 14">
            <a:extLst>
              <a:ext uri="{FF2B5EF4-FFF2-40B4-BE49-F238E27FC236}">
                <a16:creationId xmlns:a16="http://schemas.microsoft.com/office/drawing/2014/main" id="{39162D4F-AE58-4508-F9EA-55463B7CC854}"/>
              </a:ext>
            </a:extLst>
          </p:cNvPr>
          <p:cNvSpPr txBox="1"/>
          <p:nvPr/>
        </p:nvSpPr>
        <p:spPr>
          <a:xfrm>
            <a:off x="6243810" y="4666675"/>
            <a:ext cx="534134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POTENTIOMETRE (DIVISEUR DE TENSION)</a:t>
            </a:r>
          </a:p>
          <a:p>
            <a:r>
              <a:rPr lang="fr-FR" dirty="0"/>
              <a:t>Il permet d’appliquer à un récepteur, une tension déterminée en déplaçant le curseur. </a:t>
            </a:r>
            <a:endParaRPr lang="fr-FR" dirty="0" smtClean="0"/>
          </a:p>
          <a:p>
            <a:r>
              <a:rPr lang="fr-FR" dirty="0" smtClean="0"/>
              <a:t>La </a:t>
            </a:r>
            <a:r>
              <a:rPr lang="fr-FR" dirty="0"/>
              <a:t>valeur peut varier de 0 à la valeur U appliquée entre A et B.</a:t>
            </a:r>
          </a:p>
        </p:txBody>
      </p:sp>
      <p:sp>
        <p:nvSpPr>
          <p:cNvPr id="6" name="Rectangle 5"/>
          <p:cNvSpPr/>
          <p:nvPr/>
        </p:nvSpPr>
        <p:spPr>
          <a:xfrm>
            <a:off x="5063344" y="150189"/>
            <a:ext cx="206530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CONTINU </a:t>
            </a:r>
            <a:endParaRPr lang="fr-FR" b="1" dirty="0"/>
          </a:p>
        </p:txBody>
      </p:sp>
    </p:spTree>
    <p:extLst>
      <p:ext uri="{BB962C8B-B14F-4D97-AF65-F5344CB8AC3E}">
        <p14:creationId xmlns:p14="http://schemas.microsoft.com/office/powerpoint/2010/main" val="3436292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b="14316"/>
          <a:stretch/>
        </p:blipFill>
        <p:spPr>
          <a:xfrm>
            <a:off x="8320338" y="2432793"/>
            <a:ext cx="3503355" cy="1972952"/>
          </a:xfrm>
          <a:prstGeom prst="rect">
            <a:avLst/>
          </a:prstGeom>
        </p:spPr>
      </p:pic>
      <p:sp>
        <p:nvSpPr>
          <p:cNvPr id="4" name="Rectangle 3"/>
          <p:cNvSpPr/>
          <p:nvPr/>
        </p:nvSpPr>
        <p:spPr>
          <a:xfrm>
            <a:off x="150419" y="732505"/>
            <a:ext cx="7901222"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En utilisant deux armatures planes et une feuille d'isolant (par exemple, du mica) en guise de diélectrique, il est possible de réaliser un condensateur de grande capacité de stockage et de plus faible encombrement.</a:t>
            </a:r>
          </a:p>
          <a:p>
            <a:pPr marL="285750" indent="-285750" algn="just">
              <a:buFont typeface="Arial" panose="020B0604020202020204" pitchFamily="34" charset="0"/>
              <a:buChar char="•"/>
            </a:pPr>
            <a:r>
              <a:rPr lang="fr-FR" dirty="0" smtClean="0"/>
              <a:t>La </a:t>
            </a:r>
            <a:r>
              <a:rPr lang="fr-FR" dirty="0"/>
              <a:t>capacité du condensateur est proportionnelle à la surface S commune aux deux armatures, et inversement proportionnelle à la distance séparant les armatures (donc à l'épaisseur du diélectrique).</a:t>
            </a:r>
          </a:p>
          <a:p>
            <a:pPr marL="285750" indent="-285750" algn="just">
              <a:buFont typeface="Arial" panose="020B0604020202020204" pitchFamily="34" charset="0"/>
              <a:buChar char="•"/>
            </a:pPr>
            <a:r>
              <a:rPr lang="fr-FR" dirty="0" smtClean="0"/>
              <a:t>Cette </a:t>
            </a:r>
            <a:r>
              <a:rPr lang="fr-FR" dirty="0"/>
              <a:t>surface peut être augmentée en multipliant les couches armature/diélectrique.</a:t>
            </a:r>
          </a:p>
          <a:p>
            <a:pPr marL="285750" indent="-285750" algn="just">
              <a:buFont typeface="Arial" panose="020B0604020202020204" pitchFamily="34" charset="0"/>
              <a:buChar char="•"/>
            </a:pPr>
            <a:r>
              <a:rPr lang="fr-FR" dirty="0" smtClean="0"/>
              <a:t>la </a:t>
            </a:r>
            <a:r>
              <a:rPr lang="fr-FR" dirty="0"/>
              <a:t>nature de l'isolant utilisé comme diélectrique influe sur la capacité du condensateur.</a:t>
            </a:r>
          </a:p>
          <a:p>
            <a:pPr marL="285750" indent="-285750" algn="just">
              <a:buFont typeface="Arial" panose="020B0604020202020204" pitchFamily="34" charset="0"/>
              <a:buChar char="•"/>
            </a:pPr>
            <a:endParaRPr lang="fr-FR" dirty="0"/>
          </a:p>
        </p:txBody>
      </p:sp>
      <p:sp>
        <p:nvSpPr>
          <p:cNvPr id="6" name="ZoneTexte 5">
            <a:extLst>
              <a:ext uri="{FF2B5EF4-FFF2-40B4-BE49-F238E27FC236}">
                <a16:creationId xmlns:a16="http://schemas.microsoft.com/office/drawing/2014/main" id="{766B10A9-11F2-51A0-FCF8-5D9BECF023F5}"/>
              </a:ext>
            </a:extLst>
          </p:cNvPr>
          <p:cNvSpPr txBox="1"/>
          <p:nvPr/>
        </p:nvSpPr>
        <p:spPr>
          <a:xfrm>
            <a:off x="4256351" y="169707"/>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smtClean="0"/>
              <a:t>Les Capacités</a:t>
            </a:r>
            <a:endParaRPr lang="fr-FR" b="1" dirty="0"/>
          </a:p>
        </p:txBody>
      </p:sp>
      <p:pic>
        <p:nvPicPr>
          <p:cNvPr id="7" name="Espace réservé du contenu 3"/>
          <p:cNvPicPr>
            <a:picLocks noChangeAspect="1"/>
          </p:cNvPicPr>
          <p:nvPr/>
        </p:nvPicPr>
        <p:blipFill>
          <a:blip r:embed="rId3"/>
          <a:stretch>
            <a:fillRect/>
          </a:stretch>
        </p:blipFill>
        <p:spPr>
          <a:xfrm>
            <a:off x="312990" y="4065292"/>
            <a:ext cx="6517347" cy="254926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033991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rotWithShape="1">
          <a:blip r:embed="rId2"/>
          <a:srcRect l="4603" r="5793" b="15329"/>
          <a:stretch/>
        </p:blipFill>
        <p:spPr>
          <a:xfrm>
            <a:off x="2848098" y="3954591"/>
            <a:ext cx="6852062" cy="2279955"/>
          </a:xfrm>
          <a:prstGeom prst="rect">
            <a:avLst/>
          </a:prstGeom>
        </p:spPr>
      </p:pic>
      <p:sp>
        <p:nvSpPr>
          <p:cNvPr id="5" name="Rectangle 4"/>
          <p:cNvSpPr/>
          <p:nvPr/>
        </p:nvSpPr>
        <p:spPr>
          <a:xfrm>
            <a:off x="304800" y="898397"/>
            <a:ext cx="11606151"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Types de condensateurs</a:t>
            </a:r>
          </a:p>
          <a:p>
            <a:endParaRPr lang="fr-FR" dirty="0" smtClean="0"/>
          </a:p>
          <a:p>
            <a:r>
              <a:rPr lang="fr-FR" dirty="0" smtClean="0"/>
              <a:t>Les condensateurs sont, fixes ou variables, polarisés ou non polarisés.</a:t>
            </a:r>
          </a:p>
          <a:p>
            <a:endParaRPr lang="fr-FR" dirty="0" smtClean="0"/>
          </a:p>
          <a:p>
            <a:pPr marL="285750" indent="-285750">
              <a:buFont typeface="Arial" panose="020B0604020202020204" pitchFamily="34" charset="0"/>
              <a:buChar char="•"/>
            </a:pPr>
            <a:r>
              <a:rPr lang="fr-FR" dirty="0" smtClean="0"/>
              <a:t>Les condensateurs fixes sont souvent fabriqués avec un isolant de type papier et avec des armatures en feuilles d'aluminium roulées en cylindre.</a:t>
            </a:r>
          </a:p>
          <a:p>
            <a:pPr marL="285750" indent="-285750">
              <a:buFont typeface="Arial" panose="020B0604020202020204" pitchFamily="34" charset="0"/>
              <a:buChar char="•"/>
            </a:pPr>
            <a:r>
              <a:rPr lang="fr-FR" dirty="0" smtClean="0"/>
              <a:t>Les condensateurs variables sont constitués d'armatures métalliques : l'une est fixe, l'autre mobile et montée sur un axe.</a:t>
            </a:r>
          </a:p>
          <a:p>
            <a:pPr marL="285750" indent="-285750">
              <a:buFont typeface="Arial" panose="020B0604020202020204" pitchFamily="34" charset="0"/>
              <a:buChar char="•"/>
            </a:pPr>
            <a:r>
              <a:rPr lang="fr-FR" dirty="0" smtClean="0"/>
              <a:t>On peut ainsi faire varier la surface des armatures en regard, et donc la capacité.(ils n'ont d'usage qu'en radio).</a:t>
            </a:r>
          </a:p>
          <a:p>
            <a:pPr marL="285750" indent="-285750">
              <a:buFont typeface="Arial" panose="020B0604020202020204" pitchFamily="34" charset="0"/>
              <a:buChar char="•"/>
            </a:pPr>
            <a:r>
              <a:rPr lang="fr-FR" dirty="0" smtClean="0"/>
              <a:t>Les condensateurs polarisés doivent respecter un sens de branchement sous peine de destruction.</a:t>
            </a:r>
            <a:endParaRPr lang="fr-FR" dirty="0"/>
          </a:p>
        </p:txBody>
      </p:sp>
      <p:sp>
        <p:nvSpPr>
          <p:cNvPr id="7" name="ZoneTexte 6">
            <a:extLst>
              <a:ext uri="{FF2B5EF4-FFF2-40B4-BE49-F238E27FC236}">
                <a16:creationId xmlns:a16="http://schemas.microsoft.com/office/drawing/2014/main" id="{766B10A9-11F2-51A0-FCF8-5D9BECF023F5}"/>
              </a:ext>
            </a:extLst>
          </p:cNvPr>
          <p:cNvSpPr txBox="1"/>
          <p:nvPr/>
        </p:nvSpPr>
        <p:spPr>
          <a:xfrm>
            <a:off x="4256351" y="169707"/>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smtClean="0"/>
              <a:t>Les Capacités</a:t>
            </a:r>
            <a:endParaRPr lang="fr-FR" b="1" dirty="0"/>
          </a:p>
        </p:txBody>
      </p:sp>
    </p:spTree>
    <p:extLst>
      <p:ext uri="{BB962C8B-B14F-4D97-AF65-F5344CB8AC3E}">
        <p14:creationId xmlns:p14="http://schemas.microsoft.com/office/powerpoint/2010/main" val="8288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6209308" y="1757548"/>
            <a:ext cx="5672680" cy="3811375"/>
          </a:xfrm>
          <a:prstGeom prst="rect">
            <a:avLst/>
          </a:prstGeom>
        </p:spPr>
        <p:style>
          <a:lnRef idx="2">
            <a:schemeClr val="accent2"/>
          </a:lnRef>
          <a:fillRef idx="1">
            <a:schemeClr val="lt1"/>
          </a:fillRef>
          <a:effectRef idx="0">
            <a:schemeClr val="accent2"/>
          </a:effectRef>
          <a:fontRef idx="minor">
            <a:schemeClr val="dk1"/>
          </a:fontRef>
        </p:style>
      </p:pic>
      <p:pic>
        <p:nvPicPr>
          <p:cNvPr id="7" name="Espace réservé du contenu 6"/>
          <p:cNvPicPr>
            <a:picLocks noGrp="1" noChangeAspect="1"/>
          </p:cNvPicPr>
          <p:nvPr>
            <p:ph idx="1"/>
          </p:nvPr>
        </p:nvPicPr>
        <p:blipFill>
          <a:blip r:embed="rId3"/>
          <a:stretch>
            <a:fillRect/>
          </a:stretch>
        </p:blipFill>
        <p:spPr>
          <a:xfrm>
            <a:off x="171386" y="1781299"/>
            <a:ext cx="5846429" cy="3811375"/>
          </a:xfrm>
          <a:prstGeom prst="rect">
            <a:avLst/>
          </a:prstGeom>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4582773" y="156749"/>
            <a:ext cx="325307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GROUPEMENT CONDENSATEURS</a:t>
            </a:r>
            <a:endParaRPr lang="fr-FR" dirty="0"/>
          </a:p>
        </p:txBody>
      </p:sp>
      <p:sp>
        <p:nvSpPr>
          <p:cNvPr id="4" name="Rectangle 3"/>
          <p:cNvSpPr/>
          <p:nvPr/>
        </p:nvSpPr>
        <p:spPr>
          <a:xfrm>
            <a:off x="2445253" y="968227"/>
            <a:ext cx="736099" cy="369332"/>
          </a:xfrm>
          <a:prstGeom prst="rect">
            <a:avLst/>
          </a:prstGeom>
        </p:spPr>
        <p:txBody>
          <a:bodyPr wrap="none">
            <a:spAutoFit/>
          </a:bodyPr>
          <a:lstStyle/>
          <a:p>
            <a:r>
              <a:rPr lang="fr-FR" b="1" dirty="0" smtClean="0"/>
              <a:t>séries</a:t>
            </a:r>
            <a:endParaRPr lang="fr-FR" b="1" dirty="0"/>
          </a:p>
        </p:txBody>
      </p:sp>
      <p:sp>
        <p:nvSpPr>
          <p:cNvPr id="6" name="ZoneTexte 5"/>
          <p:cNvSpPr txBox="1"/>
          <p:nvPr/>
        </p:nvSpPr>
        <p:spPr>
          <a:xfrm>
            <a:off x="8277102" y="968227"/>
            <a:ext cx="1199408" cy="369332"/>
          </a:xfrm>
          <a:prstGeom prst="rect">
            <a:avLst/>
          </a:prstGeom>
          <a:noFill/>
        </p:spPr>
        <p:txBody>
          <a:bodyPr wrap="square" rtlCol="0">
            <a:spAutoFit/>
          </a:bodyPr>
          <a:lstStyle/>
          <a:p>
            <a:pPr algn="ctr"/>
            <a:r>
              <a:rPr lang="fr-FR" b="1" dirty="0" smtClean="0"/>
              <a:t>Parallèle</a:t>
            </a:r>
            <a:endParaRPr lang="fr-FR" b="1" dirty="0"/>
          </a:p>
        </p:txBody>
      </p:sp>
    </p:spTree>
    <p:extLst>
      <p:ext uri="{BB962C8B-B14F-4D97-AF65-F5344CB8AC3E}">
        <p14:creationId xmlns:p14="http://schemas.microsoft.com/office/powerpoint/2010/main" val="4195323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117623-2745-316A-649A-9E5C9216D885}"/>
              </a:ext>
            </a:extLst>
          </p:cNvPr>
          <p:cNvSpPr>
            <a:spLocks noGrp="1"/>
          </p:cNvSpPr>
          <p:nvPr>
            <p:ph type="title"/>
          </p:nvPr>
        </p:nvSpPr>
        <p:spPr>
          <a:xfrm>
            <a:off x="4804778" y="410871"/>
            <a:ext cx="3272928" cy="303910"/>
          </a:xfrm>
          <a:noFill/>
          <a:ln>
            <a:noFill/>
          </a:ln>
        </p:spPr>
        <p:style>
          <a:lnRef idx="2">
            <a:schemeClr val="accent2"/>
          </a:lnRef>
          <a:fillRef idx="1">
            <a:schemeClr val="lt1"/>
          </a:fillRef>
          <a:effectRef idx="0">
            <a:schemeClr val="accent2"/>
          </a:effectRef>
          <a:fontRef idx="minor">
            <a:schemeClr val="dk1"/>
          </a:fontRef>
        </p:style>
        <p:txBody>
          <a:bodyPr>
            <a:normAutofit fontScale="90000"/>
          </a:bodyPr>
          <a:lstStyle/>
          <a:p>
            <a:pPr algn="ctr">
              <a:lnSpc>
                <a:spcPct val="100000"/>
              </a:lnSpc>
            </a:pPr>
            <a:r>
              <a:rPr lang="fr-FR" sz="2000" dirty="0">
                <a:effectLst/>
                <a:latin typeface="+mn-lt"/>
                <a:ea typeface="Calibri" panose="020F0502020204030204" pitchFamily="34" charset="0"/>
                <a:cs typeface="CourierNewPSMT"/>
              </a:rPr>
              <a:t>Tensions </a:t>
            </a:r>
            <a:r>
              <a:rPr lang="fr-FR" sz="2000" dirty="0" smtClean="0">
                <a:effectLst/>
                <a:latin typeface="+mn-lt"/>
                <a:ea typeface="Calibri" panose="020F0502020204030204" pitchFamily="34" charset="0"/>
                <a:cs typeface="CourierNewPSMT"/>
              </a:rPr>
              <a:t>normalisées</a:t>
            </a:r>
            <a:endParaRPr lang="fr-FR" sz="2000" dirty="0">
              <a:latin typeface="+mn-lt"/>
            </a:endParaRPr>
          </a:p>
        </p:txBody>
      </p:sp>
      <p:sp>
        <p:nvSpPr>
          <p:cNvPr id="5" name="ZoneTexte 4">
            <a:extLst>
              <a:ext uri="{FF2B5EF4-FFF2-40B4-BE49-F238E27FC236}">
                <a16:creationId xmlns:a16="http://schemas.microsoft.com/office/drawing/2014/main" id="{741C70D2-0D80-F8D6-CE20-144A4076CDEA}"/>
              </a:ext>
            </a:extLst>
          </p:cNvPr>
          <p:cNvSpPr txBox="1"/>
          <p:nvPr/>
        </p:nvSpPr>
        <p:spPr>
          <a:xfrm>
            <a:off x="246043" y="2358110"/>
            <a:ext cx="10550487"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solidFill>
                  <a:schemeClr val="tx1"/>
                </a:solidFill>
                <a:effectLst/>
                <a:ea typeface="DejaVu Sans" panose="020B0603030804020204" pitchFamily="34" charset="0"/>
                <a:cs typeface="DejaVu Sans" panose="020B0603030804020204" pitchFamily="34" charset="0"/>
              </a:rPr>
              <a:t>AVIONS COMMERCIAUX FRANÇAIS (SE-210 - F-27 - MYST 20 - ATR 42</a:t>
            </a:r>
            <a:r>
              <a:rPr lang="fr-FR" b="1" dirty="0" smtClean="0">
                <a:solidFill>
                  <a:schemeClr val="tx1"/>
                </a:solidFill>
                <a:effectLst/>
                <a:ea typeface="DejaVu Sans" panose="020B0603030804020204" pitchFamily="34" charset="0"/>
                <a:cs typeface="DejaVu Sans" panose="020B0603030804020204" pitchFamily="34" charset="0"/>
              </a:rPr>
              <a:t>): </a:t>
            </a:r>
          </a:p>
          <a:p>
            <a:r>
              <a:rPr lang="fr-FR" dirty="0" smtClean="0">
                <a:solidFill>
                  <a:schemeClr val="tx1"/>
                </a:solidFill>
                <a:effectLst/>
                <a:ea typeface="DejaVu Sans" panose="020B0603030804020204" pitchFamily="34" charset="0"/>
                <a:cs typeface="DejaVu Sans" panose="020B0603030804020204" pitchFamily="34" charset="0"/>
              </a:rPr>
              <a:t>La </a:t>
            </a:r>
            <a:r>
              <a:rPr lang="fr-FR" dirty="0">
                <a:solidFill>
                  <a:schemeClr val="tx1"/>
                </a:solidFill>
                <a:effectLst/>
                <a:ea typeface="DejaVu Sans" panose="020B0603030804020204" pitchFamily="34" charset="0"/>
                <a:cs typeface="DejaVu Sans" panose="020B0603030804020204" pitchFamily="34" charset="0"/>
              </a:rPr>
              <a:t>tension nominale sur le réseau de bord est de :28v ± 0,5 </a:t>
            </a:r>
            <a:r>
              <a:rPr lang="fr-FR" dirty="0">
                <a:solidFill>
                  <a:schemeClr val="tx1"/>
                </a:solidFill>
                <a:ea typeface="DejaVu Sans" panose="020B0603030804020204" pitchFamily="34" charset="0"/>
                <a:cs typeface="DejaVu Sans" panose="020B0603030804020204" pitchFamily="34" charset="0"/>
              </a:rPr>
              <a:t>V</a:t>
            </a:r>
          </a:p>
          <a:p>
            <a:pPr algn="just"/>
            <a:endParaRPr lang="fr-FR" dirty="0">
              <a:solidFill>
                <a:schemeClr val="tx1"/>
              </a:solidFill>
              <a:effectLst/>
              <a:ea typeface="DejaVu Sans" panose="020B0603030804020204" pitchFamily="34" charset="0"/>
              <a:cs typeface="DejaVu Sans" panose="020B0603030804020204" pitchFamily="34" charset="0"/>
            </a:endParaRPr>
          </a:p>
          <a:p>
            <a:r>
              <a:rPr lang="fr-FR" b="1" dirty="0">
                <a:solidFill>
                  <a:schemeClr val="tx1"/>
                </a:solidFill>
                <a:ea typeface="DejaVu Sans" panose="020B0603030804020204" pitchFamily="34" charset="0"/>
                <a:cs typeface="DejaVu Sans" panose="020B0603030804020204" pitchFamily="34" charset="0"/>
              </a:rPr>
              <a:t>AVIONS D’ORIGINE </a:t>
            </a:r>
            <a:r>
              <a:rPr lang="fr-FR" b="1" dirty="0" smtClean="0">
                <a:solidFill>
                  <a:schemeClr val="tx1"/>
                </a:solidFill>
                <a:ea typeface="DejaVu Sans" panose="020B0603030804020204" pitchFamily="34" charset="0"/>
                <a:cs typeface="DejaVu Sans" panose="020B0603030804020204" pitchFamily="34" charset="0"/>
              </a:rPr>
              <a:t>US: </a:t>
            </a:r>
          </a:p>
          <a:p>
            <a:r>
              <a:rPr lang="fr-FR" dirty="0" smtClean="0">
                <a:solidFill>
                  <a:schemeClr val="tx1"/>
                </a:solidFill>
                <a:effectLst/>
                <a:ea typeface="DejaVu Sans" panose="020B0603030804020204" pitchFamily="34" charset="0"/>
                <a:cs typeface="DejaVu Sans" panose="020B0603030804020204" pitchFamily="34" charset="0"/>
              </a:rPr>
              <a:t>Tension </a:t>
            </a:r>
            <a:r>
              <a:rPr lang="fr-FR" dirty="0">
                <a:solidFill>
                  <a:schemeClr val="tx1"/>
                </a:solidFill>
                <a:effectLst/>
                <a:ea typeface="DejaVu Sans" panose="020B0603030804020204" pitchFamily="34" charset="0"/>
                <a:cs typeface="DejaVu Sans" panose="020B0603030804020204" pitchFamily="34" charset="0"/>
              </a:rPr>
              <a:t>nominale 27,5 v ± 0,5 </a:t>
            </a:r>
            <a:r>
              <a:rPr lang="fr-FR" dirty="0">
                <a:solidFill>
                  <a:schemeClr val="tx1"/>
                </a:solidFill>
                <a:ea typeface="DejaVu Sans" panose="020B0603030804020204" pitchFamily="34" charset="0"/>
                <a:cs typeface="DejaVu Sans" panose="020B0603030804020204" pitchFamily="34" charset="0"/>
              </a:rPr>
              <a:t>V</a:t>
            </a:r>
            <a:r>
              <a:rPr lang="fr-FR" dirty="0">
                <a:solidFill>
                  <a:schemeClr val="tx1"/>
                </a:solidFill>
                <a:effectLst/>
                <a:ea typeface="DejaVu Sans" panose="020B0603030804020204" pitchFamily="34" charset="0"/>
                <a:cs typeface="DejaVu Sans" panose="020B0603030804020204" pitchFamily="34" charset="0"/>
              </a:rPr>
              <a:t>.</a:t>
            </a:r>
          </a:p>
        </p:txBody>
      </p:sp>
      <p:sp>
        <p:nvSpPr>
          <p:cNvPr id="7" name="ZoneTexte 6">
            <a:extLst>
              <a:ext uri="{FF2B5EF4-FFF2-40B4-BE49-F238E27FC236}">
                <a16:creationId xmlns:a16="http://schemas.microsoft.com/office/drawing/2014/main" id="{211FD181-49D2-EB67-F67B-5D91BA1A8C94}"/>
              </a:ext>
            </a:extLst>
          </p:cNvPr>
          <p:cNvSpPr txBox="1"/>
          <p:nvPr/>
        </p:nvSpPr>
        <p:spPr>
          <a:xfrm>
            <a:off x="246043" y="4067941"/>
            <a:ext cx="1169991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solidFill>
                  <a:srgbClr val="000000"/>
                </a:solidFill>
                <a:effectLst/>
                <a:ea typeface="DejaVu Sans" panose="020B0603030804020204" pitchFamily="34" charset="0"/>
                <a:cs typeface="DejaVu Sans" panose="020B0603030804020204" pitchFamily="34" charset="0"/>
              </a:rPr>
              <a:t>Ces réseaux sont alimentés :</a:t>
            </a:r>
          </a:p>
          <a:p>
            <a:pPr marL="342900" lvl="0" indent="-342900" algn="l">
              <a:lnSpc>
                <a:spcPct val="150000"/>
              </a:lnSpc>
              <a:buClr>
                <a:srgbClr val="000000"/>
              </a:buClr>
              <a:buSzPts val="1200"/>
              <a:buFont typeface="+mj-lt"/>
              <a:buAutoNum type="arabicPeriod"/>
              <a:tabLst>
                <a:tab pos="24892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la batterie de </a:t>
            </a:r>
            <a:r>
              <a:rPr lang="fr-FR" sz="1800" u="none" strike="noStrike" spc="-50" dirty="0" smtClean="0">
                <a:solidFill>
                  <a:srgbClr val="000000"/>
                </a:solidFill>
                <a:effectLst/>
                <a:ea typeface="Times New Roman" panose="02020603050405020304" pitchFamily="18" charset="0"/>
                <a:cs typeface="Times New Roman" panose="02020603050405020304" pitchFamily="18" charset="0"/>
              </a:rPr>
              <a:t>bord. Une </a:t>
            </a:r>
            <a:r>
              <a:rPr lang="fr-FR" sz="1800" u="none" strike="noStrike" spc="-50" dirty="0">
                <a:solidFill>
                  <a:srgbClr val="000000"/>
                </a:solidFill>
                <a:effectLst/>
                <a:ea typeface="Times New Roman" panose="02020603050405020304" pitchFamily="18" charset="0"/>
                <a:cs typeface="Times New Roman" panose="02020603050405020304" pitchFamily="18" charset="0"/>
              </a:rPr>
              <a:t>tension minimum de 24 v.</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dynamos, ou générateurs de courant en continu entraînés par les GTP ou GTR (la tension développée doit être régulée).</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TR sur les avions pourvus d’une génération alternative sans dispositif de régulation.</a:t>
            </a:r>
          </a:p>
        </p:txBody>
      </p:sp>
      <p:sp>
        <p:nvSpPr>
          <p:cNvPr id="6" name="ZoneTexte 5">
            <a:extLst>
              <a:ext uri="{FF2B5EF4-FFF2-40B4-BE49-F238E27FC236}">
                <a16:creationId xmlns:a16="http://schemas.microsoft.com/office/drawing/2014/main" id="{97E7C153-5526-1B5D-090F-35715E6A79D1}"/>
              </a:ext>
            </a:extLst>
          </p:cNvPr>
          <p:cNvSpPr txBox="1"/>
          <p:nvPr/>
        </p:nvSpPr>
        <p:spPr>
          <a:xfrm>
            <a:off x="5239027" y="41539"/>
            <a:ext cx="24044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r>
              <a:rPr lang="fr-FR" b="1" dirty="0">
                <a:solidFill>
                  <a:srgbClr val="2F5496"/>
                </a:solidFill>
                <a:effectLst/>
                <a:ea typeface="Times New Roman" panose="02020603050405020304" pitchFamily="18" charset="0"/>
                <a:cs typeface="Times New Roman" panose="02020603050405020304" pitchFamily="18" charset="0"/>
              </a:rPr>
              <a:t>COURANT CONTINU</a:t>
            </a:r>
          </a:p>
        </p:txBody>
      </p:sp>
      <p:sp>
        <p:nvSpPr>
          <p:cNvPr id="8" name="ZoneTexte 7">
            <a:extLst>
              <a:ext uri="{FF2B5EF4-FFF2-40B4-BE49-F238E27FC236}">
                <a16:creationId xmlns:a16="http://schemas.microsoft.com/office/drawing/2014/main" id="{9EA6063D-78CF-18A9-2B9E-0D7F631D7318}"/>
              </a:ext>
            </a:extLst>
          </p:cNvPr>
          <p:cNvSpPr txBox="1"/>
          <p:nvPr/>
        </p:nvSpPr>
        <p:spPr>
          <a:xfrm>
            <a:off x="246042" y="1258047"/>
            <a:ext cx="10550487"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solidFill>
                  <a:srgbClr val="000000"/>
                </a:solidFill>
                <a:effectLst/>
                <a:ea typeface="DejaVu Sans" panose="020B0603030804020204" pitchFamily="34" charset="0"/>
                <a:cs typeface="DejaVu Sans" panose="020B0603030804020204" pitchFamily="34" charset="0"/>
              </a:rPr>
              <a:t>La distribution est monofilaire, </a:t>
            </a:r>
          </a:p>
          <a:p>
            <a:pPr algn="just"/>
            <a:r>
              <a:rPr lang="fr-FR" dirty="0">
                <a:solidFill>
                  <a:srgbClr val="000000"/>
                </a:solidFill>
                <a:effectLst/>
                <a:ea typeface="DejaVu Sans" panose="020B0603030804020204" pitchFamily="34" charset="0"/>
                <a:cs typeface="DejaVu Sans" panose="020B0603030804020204" pitchFamily="34" charset="0"/>
              </a:rPr>
              <a:t>le retour du courant s’effectue par la structure de l’avion (masse ) </a:t>
            </a:r>
          </a:p>
          <a:p>
            <a:pPr algn="just"/>
            <a:r>
              <a:rPr lang="fr-FR" dirty="0">
                <a:solidFill>
                  <a:srgbClr val="000000"/>
                </a:solidFill>
                <a:effectLst/>
                <a:ea typeface="DejaVu Sans" panose="020B0603030804020204" pitchFamily="34" charset="0"/>
                <a:cs typeface="DejaVu Sans" panose="020B0603030804020204" pitchFamily="34" charset="0"/>
              </a:rPr>
              <a:t>toutes les parties métalliques de l’avion doivent être soigneusement reliées.</a:t>
            </a:r>
          </a:p>
        </p:txBody>
      </p:sp>
    </p:spTree>
    <p:extLst>
      <p:ext uri="{BB962C8B-B14F-4D97-AF65-F5344CB8AC3E}">
        <p14:creationId xmlns:p14="http://schemas.microsoft.com/office/powerpoint/2010/main" val="2397576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smtClea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5" name="ZoneTexte 4">
            <a:extLst>
              <a:ext uri="{FF2B5EF4-FFF2-40B4-BE49-F238E27FC236}">
                <a16:creationId xmlns:a16="http://schemas.microsoft.com/office/drawing/2014/main" id="{4818E728-CFF7-B3A8-4C5A-11E4E9441866}"/>
              </a:ext>
            </a:extLst>
          </p:cNvPr>
          <p:cNvSpPr txBox="1"/>
          <p:nvPr/>
        </p:nvSpPr>
        <p:spPr>
          <a:xfrm>
            <a:off x="488283" y="1465561"/>
            <a:ext cx="11170185"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smtClean="0">
                <a:effectLst/>
                <a:ea typeface="Times New Roman" panose="02020603050405020304" pitchFamily="18" charset="0"/>
                <a:cs typeface="Times New Roman" panose="02020603050405020304" pitchFamily="18" charset="0"/>
              </a:rPr>
              <a:t>Possibilité </a:t>
            </a:r>
            <a:r>
              <a:rPr lang="fr-FR" u="none" strike="noStrike" spc="-50" dirty="0">
                <a:effectLst/>
                <a:ea typeface="Times New Roman" panose="02020603050405020304" pitchFamily="18" charset="0"/>
                <a:cs typeface="Times New Roman" panose="02020603050405020304" pitchFamily="18" charset="0"/>
              </a:rPr>
              <a:t>de disposer à bord d'une réserve d'énergie (les batteries d’accus: en secours)</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Légèreté du petit matériel (relais, contacteurs).</a:t>
            </a: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Utilisation de moteurs à courant </a:t>
            </a:r>
            <a:r>
              <a:rPr lang="fr-FR" u="none" strike="noStrike" spc="-50" dirty="0" smtClean="0">
                <a:effectLst/>
                <a:ea typeface="Times New Roman" panose="02020603050405020304" pitchFamily="18" charset="0"/>
                <a:cs typeface="Times New Roman" panose="02020603050405020304" pitchFamily="18" charset="0"/>
              </a:rPr>
              <a:t>continu:  couple </a:t>
            </a:r>
            <a:r>
              <a:rPr lang="fr-FR" u="none" strike="noStrike" spc="-50" dirty="0">
                <a:effectLst/>
                <a:ea typeface="Times New Roman" panose="02020603050405020304" pitchFamily="18" charset="0"/>
                <a:cs typeface="Times New Roman" panose="02020603050405020304" pitchFamily="18" charset="0"/>
              </a:rPr>
              <a:t>de démarrage est </a:t>
            </a:r>
            <a:r>
              <a:rPr lang="fr-FR" u="none" strike="noStrike" spc="-50" dirty="0" smtClean="0">
                <a:effectLst/>
                <a:ea typeface="Times New Roman" panose="02020603050405020304" pitchFamily="18" charset="0"/>
                <a:cs typeface="Times New Roman" panose="02020603050405020304" pitchFamily="18" charset="0"/>
              </a:rPr>
              <a:t>élevé (actionneurs électromécaniques).</a:t>
            </a:r>
            <a:endParaRPr lang="fr-FR" u="none" strike="noStrike" spc="-50" dirty="0">
              <a:effectLst/>
              <a:ea typeface="Times New Roman" panose="02020603050405020304" pitchFamily="18" charset="0"/>
              <a:cs typeface="Times New Roman" panose="02020603050405020304" pitchFamily="18" charset="0"/>
            </a:endParaRP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smtClean="0">
                <a:effectLst/>
                <a:ea typeface="Times New Roman" panose="02020603050405020304" pitchFamily="18" charset="0"/>
                <a:cs typeface="Times New Roman" panose="02020603050405020304" pitchFamily="18" charset="0"/>
              </a:rPr>
              <a:t>Simplicité </a:t>
            </a:r>
            <a:r>
              <a:rPr lang="fr-FR" u="none" strike="noStrike" spc="-50" dirty="0">
                <a:effectLst/>
                <a:ea typeface="Times New Roman" panose="02020603050405020304" pitchFamily="18" charset="0"/>
                <a:cs typeface="Times New Roman" panose="02020603050405020304" pitchFamily="18" charset="0"/>
              </a:rPr>
              <a:t>du couplage en parallèle des </a:t>
            </a:r>
            <a:r>
              <a:rPr lang="fr-FR" u="none" strike="noStrike" spc="-50" dirty="0" smtClean="0">
                <a:effectLst/>
                <a:ea typeface="Times New Roman" panose="02020603050405020304" pitchFamily="18" charset="0"/>
                <a:cs typeface="Times New Roman" panose="02020603050405020304" pitchFamily="18" charset="0"/>
              </a:rPr>
              <a:t>dynamos (tensions </a:t>
            </a:r>
            <a:r>
              <a:rPr lang="fr-FR" u="none" strike="noStrike" spc="-50" dirty="0">
                <a:effectLst/>
                <a:ea typeface="Times New Roman" panose="02020603050405020304" pitchFamily="18" charset="0"/>
                <a:cs typeface="Times New Roman" panose="02020603050405020304" pitchFamily="18" charset="0"/>
              </a:rPr>
              <a:t>développées soient </a:t>
            </a:r>
            <a:r>
              <a:rPr lang="fr-FR" u="none" strike="noStrike" spc="-50" dirty="0" smtClean="0">
                <a:effectLst/>
                <a:ea typeface="Times New Roman" panose="02020603050405020304" pitchFamily="18" charset="0"/>
                <a:cs typeface="Times New Roman" panose="02020603050405020304" pitchFamily="18" charset="0"/>
              </a:rPr>
              <a:t>identiques).</a:t>
            </a:r>
            <a:endParaRPr lang="fr-FR" u="none" strike="noStrike" spc="-50" dirty="0">
              <a:effectLst/>
              <a:ea typeface="Times New Roman" panose="02020603050405020304" pitchFamily="18" charset="0"/>
              <a:cs typeface="Times New Roman" panose="02020603050405020304" pitchFamily="18" charset="0"/>
            </a:endParaRP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Possibilité sur les GMP de petite puissance, d'équiper l'avion de </a:t>
            </a:r>
            <a:r>
              <a:rPr lang="fr-FR" u="none" strike="noStrike" spc="-50" dirty="0" err="1" smtClean="0">
                <a:effectLst/>
                <a:ea typeface="Times New Roman" panose="02020603050405020304" pitchFamily="18" charset="0"/>
                <a:cs typeface="Times New Roman" panose="02020603050405020304" pitchFamily="18" charset="0"/>
              </a:rPr>
              <a:t>Génés</a:t>
            </a:r>
            <a:r>
              <a:rPr lang="fr-FR" spc="-50" dirty="0" smtClean="0">
                <a:ea typeface="Times New Roman" panose="02020603050405020304" pitchFamily="18" charset="0"/>
                <a:cs typeface="Times New Roman" panose="02020603050405020304" pitchFamily="18" charset="0"/>
              </a:rPr>
              <a:t>-</a:t>
            </a:r>
            <a:r>
              <a:rPr lang="fr-FR" spc="-50" dirty="0">
                <a:ea typeface="Times New Roman" panose="02020603050405020304" pitchFamily="18" charset="0"/>
                <a:cs typeface="Times New Roman" panose="02020603050405020304" pitchFamily="18" charset="0"/>
              </a:rPr>
              <a:t>D</a:t>
            </a:r>
            <a:r>
              <a:rPr lang="fr-FR" u="none" strike="noStrike" spc="-50" dirty="0" smtClean="0">
                <a:effectLst/>
                <a:ea typeface="Times New Roman" panose="02020603050405020304" pitchFamily="18" charset="0"/>
                <a:cs typeface="Times New Roman" panose="02020603050405020304" pitchFamily="18" charset="0"/>
              </a:rPr>
              <a:t>émarreurs</a:t>
            </a:r>
            <a:r>
              <a:rPr lang="fr-FR" u="none" strike="noStrike" spc="-50" dirty="0">
                <a:effectLst/>
                <a:ea typeface="Times New Roman" panose="02020603050405020304" pitchFamily="18" charset="0"/>
                <a:cs typeface="Times New Roman" panose="02020603050405020304" pitchFamily="18" charset="0"/>
              </a:rPr>
              <a:t>, basées sur le phénomène de réversibilité de la dynamo.</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La basse tension 28v est sans </a:t>
            </a:r>
            <a:r>
              <a:rPr lang="fr-FR" u="none" strike="noStrike" spc="-50" dirty="0" smtClean="0">
                <a:effectLst/>
                <a:ea typeface="Times New Roman" panose="02020603050405020304" pitchFamily="18" charset="0"/>
                <a:cs typeface="Times New Roman" panose="02020603050405020304" pitchFamily="18" charset="0"/>
              </a:rPr>
              <a:t>danger.</a:t>
            </a:r>
            <a:endParaRPr lang="fr-FR" u="none" strike="noStrike" spc="-50" dirty="0">
              <a:effectLst/>
              <a:ea typeface="Times New Roman" panose="02020603050405020304" pitchFamily="18" charset="0"/>
              <a:cs typeface="Times New Roman" panose="02020603050405020304" pitchFamily="18" charset="0"/>
            </a:endParaRPr>
          </a:p>
        </p:txBody>
      </p:sp>
      <p:sp>
        <p:nvSpPr>
          <p:cNvPr id="3" name="Rectangle 2"/>
          <p:cNvSpPr/>
          <p:nvPr/>
        </p:nvSpPr>
        <p:spPr>
          <a:xfrm>
            <a:off x="4816387" y="468219"/>
            <a:ext cx="3197286" cy="507831"/>
          </a:xfrm>
          <a:prstGeom prst="rect">
            <a:avLst/>
          </a:prstGeom>
        </p:spPr>
        <p:txBody>
          <a:bodyPr wrap="none">
            <a:spAutoFit/>
          </a:bodyPr>
          <a:lstStyle/>
          <a:p>
            <a:pPr marL="265113" indent="-265113" algn="ctr">
              <a:lnSpc>
                <a:spcPct val="150000"/>
              </a:lnSpc>
              <a:buClr>
                <a:srgbClr val="000000"/>
              </a:buClr>
              <a:buSzPts val="1200"/>
              <a:tabLst>
                <a:tab pos="717550" algn="l"/>
                <a:tab pos="10852150" algn="l"/>
              </a:tabLst>
            </a:pPr>
            <a:r>
              <a:rPr lang="fr-FR" b="1" spc="-50" dirty="0">
                <a:cs typeface="Times New Roman" panose="02020603050405020304" pitchFamily="18" charset="0"/>
              </a:rPr>
              <a:t>COURANT CONTINU: AVANTAGES</a:t>
            </a:r>
          </a:p>
        </p:txBody>
      </p:sp>
    </p:spTree>
    <p:extLst>
      <p:ext uri="{BB962C8B-B14F-4D97-AF65-F5344CB8AC3E}">
        <p14:creationId xmlns:p14="http://schemas.microsoft.com/office/powerpoint/2010/main" val="3766174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733BCDDD-7EFC-4ECC-9C37-B455B72959E5}"/>
              </a:ext>
            </a:extLst>
          </p:cNvPr>
          <p:cNvSpPr txBox="1"/>
          <p:nvPr/>
        </p:nvSpPr>
        <p:spPr>
          <a:xfrm>
            <a:off x="588026" y="2063018"/>
            <a:ext cx="725851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Tx/>
              <a:buChar char="-"/>
            </a:pPr>
            <a:r>
              <a:rPr lang="fr-FR" spc="-50" dirty="0" smtClean="0">
                <a:effectLst/>
                <a:ea typeface="Times New Roman" panose="02020603050405020304" pitchFamily="18" charset="0"/>
              </a:rPr>
              <a:t>Les </a:t>
            </a:r>
            <a:r>
              <a:rPr lang="fr-FR" spc="-50" dirty="0">
                <a:cs typeface="Times New Roman" panose="02020603050405020304" pitchFamily="18" charset="0"/>
              </a:rPr>
              <a:t>moteurs</a:t>
            </a:r>
            <a:r>
              <a:rPr lang="fr-FR" spc="-50" dirty="0">
                <a:effectLst/>
                <a:ea typeface="Times New Roman" panose="02020603050405020304" pitchFamily="18" charset="0"/>
              </a:rPr>
              <a:t>, les dynamos, les relais, les dispositifs d'allumage sont générateurs de </a:t>
            </a:r>
            <a:r>
              <a:rPr lang="fr-FR" dirty="0">
                <a:solidFill>
                  <a:srgbClr val="000000"/>
                </a:solidFill>
                <a:effectLst/>
                <a:ea typeface="DejaVu Sans" panose="020B0603030804020204" pitchFamily="34" charset="0"/>
              </a:rPr>
              <a:t>parasites: affecter le fonctionnement des récepteurs de bord ; </a:t>
            </a:r>
          </a:p>
          <a:p>
            <a:pPr marL="285750" indent="-285750" algn="just">
              <a:lnSpc>
                <a:spcPct val="150000"/>
              </a:lnSpc>
              <a:buFontTx/>
              <a:buChar char="-"/>
            </a:pPr>
            <a:r>
              <a:rPr lang="fr-FR" dirty="0">
                <a:solidFill>
                  <a:srgbClr val="000000"/>
                </a:solidFill>
                <a:effectLst/>
                <a:ea typeface="DejaVu Sans" panose="020B0603030804020204" pitchFamily="34" charset="0"/>
              </a:rPr>
              <a:t>une </a:t>
            </a:r>
            <a:r>
              <a:rPr lang="fr-FR" spc="-50" dirty="0">
                <a:effectLst/>
                <a:ea typeface="Times New Roman" panose="02020603050405020304" pitchFamily="18" charset="0"/>
              </a:rPr>
              <a:t>commutation parfaite entre balais et collecteur  est pratiquement irréalisable: nécessite la présence de dispositifs de filtrage lourds et encombrants.</a:t>
            </a:r>
          </a:p>
          <a:p>
            <a:pPr marL="285750" indent="-285750" algn="just">
              <a:lnSpc>
                <a:spcPct val="150000"/>
              </a:lnSpc>
              <a:buFontTx/>
              <a:buChar char="-"/>
            </a:pPr>
            <a:r>
              <a:rPr lang="fr-FR" spc="-50" dirty="0">
                <a:effectLst/>
                <a:ea typeface="Times New Roman" panose="02020603050405020304" pitchFamily="18" charset="0"/>
              </a:rPr>
              <a:t>Entretien des machines et matériels rend nécessaire de la part de la  maintenance: une surveillance permanente, ainsi que des révisions périodiques.</a:t>
            </a:r>
            <a:endParaRPr lang="fr-FR" dirty="0"/>
          </a:p>
        </p:txBody>
      </p:sp>
      <p:sp>
        <p:nvSpPr>
          <p:cNvPr id="3" name="Rectangle 2"/>
          <p:cNvSpPr/>
          <p:nvPr/>
        </p:nvSpPr>
        <p:spPr>
          <a:xfrm>
            <a:off x="4605752" y="688404"/>
            <a:ext cx="3618555" cy="507831"/>
          </a:xfrm>
          <a:prstGeom prst="rect">
            <a:avLst/>
          </a:prstGeom>
        </p:spPr>
        <p:txBody>
          <a:bodyPr wrap="none">
            <a:spAutoFit/>
          </a:bodyPr>
          <a:lstStyle/>
          <a:p>
            <a:pPr marL="265113" indent="-265113" algn="ctr">
              <a:lnSpc>
                <a:spcPct val="150000"/>
              </a:lnSpc>
              <a:buClr>
                <a:srgbClr val="000000"/>
              </a:buClr>
              <a:buSzPts val="1200"/>
              <a:tabLst>
                <a:tab pos="718820" algn="l"/>
              </a:tabLst>
            </a:pPr>
            <a:r>
              <a:rPr lang="fr-FR" b="1" spc="-50" dirty="0">
                <a:ea typeface="Times New Roman" panose="02020603050405020304" pitchFamily="18" charset="0"/>
                <a:cs typeface="Times New Roman" panose="02020603050405020304" pitchFamily="18" charset="0"/>
              </a:rPr>
              <a:t>COURANT CONTINU: INCONVENIENTS</a:t>
            </a:r>
          </a:p>
        </p:txBody>
      </p:sp>
      <p:pic>
        <p:nvPicPr>
          <p:cNvPr id="4" name="Image 3"/>
          <p:cNvPicPr>
            <a:picLocks noChangeAspect="1"/>
          </p:cNvPicPr>
          <p:nvPr/>
        </p:nvPicPr>
        <p:blipFill>
          <a:blip r:embed="rId2"/>
          <a:stretch>
            <a:fillRect/>
          </a:stretch>
        </p:blipFill>
        <p:spPr>
          <a:xfrm>
            <a:off x="9201121" y="1196235"/>
            <a:ext cx="2668301" cy="2005369"/>
          </a:xfrm>
          <a:prstGeom prst="rect">
            <a:avLst/>
          </a:prstGeom>
        </p:spPr>
      </p:pic>
      <p:pic>
        <p:nvPicPr>
          <p:cNvPr id="5" name="Image 4"/>
          <p:cNvPicPr>
            <a:picLocks noChangeAspect="1"/>
          </p:cNvPicPr>
          <p:nvPr/>
        </p:nvPicPr>
        <p:blipFill>
          <a:blip r:embed="rId3"/>
          <a:stretch>
            <a:fillRect/>
          </a:stretch>
        </p:blipFill>
        <p:spPr>
          <a:xfrm>
            <a:off x="9207141" y="3671649"/>
            <a:ext cx="2662281" cy="2123669"/>
          </a:xfrm>
          <a:prstGeom prst="rect">
            <a:avLst/>
          </a:prstGeom>
        </p:spPr>
      </p:pic>
    </p:spTree>
    <p:extLst>
      <p:ext uri="{BB962C8B-B14F-4D97-AF65-F5344CB8AC3E}">
        <p14:creationId xmlns:p14="http://schemas.microsoft.com/office/powerpoint/2010/main" val="4071008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1459" y="2733696"/>
            <a:ext cx="4250844" cy="64633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sz="3600" b="1" dirty="0">
                <a:latin typeface="Calibri Light" panose="020F0302020204030204" pitchFamily="34" charset="0"/>
                <a:ea typeface="Times New Roman" panose="02020603050405020304" pitchFamily="18" charset="0"/>
                <a:cs typeface="Times New Roman" panose="02020603050405020304" pitchFamily="18" charset="0"/>
              </a:rPr>
              <a:t>COURANT </a:t>
            </a:r>
            <a:r>
              <a:rPr lang="fr-FR" sz="3600" b="1" dirty="0" smtClean="0">
                <a:latin typeface="Calibri Light" panose="020F0302020204030204" pitchFamily="34" charset="0"/>
                <a:ea typeface="Times New Roman" panose="02020603050405020304" pitchFamily="18" charset="0"/>
                <a:cs typeface="Times New Roman" panose="02020603050405020304" pitchFamily="18" charset="0"/>
              </a:rPr>
              <a:t>ALTERNATIF</a:t>
            </a:r>
            <a:endParaRPr lang="fr-FR" sz="3600" b="1" dirty="0"/>
          </a:p>
        </p:txBody>
      </p:sp>
    </p:spTree>
    <p:extLst>
      <p:ext uri="{BB962C8B-B14F-4D97-AF65-F5344CB8AC3E}">
        <p14:creationId xmlns:p14="http://schemas.microsoft.com/office/powerpoint/2010/main" val="910381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91E98B6C-7909-7BB5-650D-ACE477A3E2F7}"/>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3" name="ZoneTexte 12">
            <a:extLst>
              <a:ext uri="{FF2B5EF4-FFF2-40B4-BE49-F238E27FC236}">
                <a16:creationId xmlns:a16="http://schemas.microsoft.com/office/drawing/2014/main" id="{73BA4726-B82D-535E-02E2-2F57A1ACEAD1}"/>
              </a:ext>
            </a:extLst>
          </p:cNvPr>
          <p:cNvSpPr txBox="1"/>
          <p:nvPr/>
        </p:nvSpPr>
        <p:spPr>
          <a:xfrm>
            <a:off x="4877259" y="710770"/>
            <a:ext cx="2437482"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lvl="1"/>
            <a:r>
              <a:rPr lang="fr-FR" b="1" dirty="0">
                <a:solidFill>
                  <a:srgbClr val="2F5496"/>
                </a:solidFill>
                <a:effectLst/>
                <a:ea typeface="Times New Roman" panose="02020603050405020304" pitchFamily="18" charset="0"/>
                <a:cs typeface="Times New Roman" panose="02020603050405020304" pitchFamily="18" charset="0"/>
              </a:rPr>
              <a:t>GENERALITES</a:t>
            </a:r>
          </a:p>
        </p:txBody>
      </p:sp>
      <p:sp>
        <p:nvSpPr>
          <p:cNvPr id="15" name="ZoneTexte 14">
            <a:extLst>
              <a:ext uri="{FF2B5EF4-FFF2-40B4-BE49-F238E27FC236}">
                <a16:creationId xmlns:a16="http://schemas.microsoft.com/office/drawing/2014/main" id="{95DDA314-4449-C741-9288-6B461891A8F6}"/>
              </a:ext>
            </a:extLst>
          </p:cNvPr>
          <p:cNvSpPr txBox="1"/>
          <p:nvPr/>
        </p:nvSpPr>
        <p:spPr>
          <a:xfrm>
            <a:off x="679046" y="2138139"/>
            <a:ext cx="7321954"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q"/>
            </a:pPr>
            <a:r>
              <a:rPr lang="fr-FR" spc="-50" dirty="0">
                <a:effectLst/>
                <a:ea typeface="Times New Roman" panose="02020603050405020304" pitchFamily="18" charset="0"/>
              </a:rPr>
              <a:t>Les énergies utilisées à bord des avions sont des énergies dites de servitudes, </a:t>
            </a:r>
            <a:endParaRPr lang="fr-FR" spc="-50" dirty="0" smtClean="0">
              <a:effectLst/>
              <a:ea typeface="Times New Roman" panose="02020603050405020304" pitchFamily="18" charset="0"/>
            </a:endParaRPr>
          </a:p>
          <a:p>
            <a:pPr marL="285750" indent="-285750" algn="just">
              <a:lnSpc>
                <a:spcPct val="150000"/>
              </a:lnSpc>
              <a:buFont typeface="Wingdings" panose="05000000000000000000" pitchFamily="2" charset="2"/>
              <a:buChar char="q"/>
            </a:pPr>
            <a:r>
              <a:rPr lang="fr-FR" spc="-50" dirty="0">
                <a:ea typeface="Times New Roman" panose="02020603050405020304" pitchFamily="18" charset="0"/>
              </a:rPr>
              <a:t>E</a:t>
            </a:r>
            <a:r>
              <a:rPr lang="fr-FR" spc="-50" dirty="0" smtClean="0">
                <a:effectLst/>
                <a:ea typeface="Times New Roman" panose="02020603050405020304" pitchFamily="18" charset="0"/>
              </a:rPr>
              <a:t>lles </a:t>
            </a:r>
            <a:r>
              <a:rPr lang="fr-FR" spc="-50" dirty="0">
                <a:effectLst/>
                <a:ea typeface="Times New Roman" panose="02020603050405020304" pitchFamily="18" charset="0"/>
              </a:rPr>
              <a:t>ne </a:t>
            </a:r>
            <a:r>
              <a:rPr lang="fr-FR" spc="-50" dirty="0" smtClean="0">
                <a:effectLst/>
                <a:ea typeface="Times New Roman" panose="02020603050405020304" pitchFamily="18" charset="0"/>
              </a:rPr>
              <a:t>servent pas </a:t>
            </a:r>
            <a:r>
              <a:rPr lang="fr-FR" spc="-50" dirty="0">
                <a:effectLst/>
                <a:ea typeface="Times New Roman" panose="02020603050405020304" pitchFamily="18" charset="0"/>
              </a:rPr>
              <a:t>directement à la propulsion de l'avion mais elles sont </a:t>
            </a:r>
            <a:r>
              <a:rPr lang="fr-FR" spc="-50" dirty="0" smtClean="0">
                <a:effectLst/>
                <a:ea typeface="Times New Roman" panose="02020603050405020304" pitchFamily="18" charset="0"/>
              </a:rPr>
              <a:t>indispensables.</a:t>
            </a:r>
          </a:p>
          <a:p>
            <a:pPr marL="285750" indent="-285750" algn="just">
              <a:lnSpc>
                <a:spcPct val="150000"/>
              </a:lnSpc>
              <a:buFont typeface="Wingdings" panose="05000000000000000000" pitchFamily="2" charset="2"/>
              <a:buChar char="q"/>
            </a:pPr>
            <a:r>
              <a:rPr lang="fr-FR" spc="-50" dirty="0" smtClean="0">
                <a:effectLst/>
                <a:ea typeface="Times New Roman" panose="02020603050405020304" pitchFamily="18" charset="0"/>
              </a:rPr>
              <a:t>Elles permettent d'améliorer </a:t>
            </a:r>
            <a:r>
              <a:rPr lang="fr-FR" spc="-50" dirty="0">
                <a:effectLst/>
                <a:ea typeface="Times New Roman" panose="02020603050405020304" pitchFamily="18" charset="0"/>
              </a:rPr>
              <a:t>:</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LES PERFORMANCES DE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LA SECURITE DU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 CONFORT DE L'EQUIPAGE ET DES PASSAGERS</a:t>
            </a:r>
            <a:endParaRPr lang="fr-FR" spc="-50" dirty="0">
              <a:effectLst/>
              <a:ea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8646432" y="2764037"/>
            <a:ext cx="2952750" cy="1749023"/>
          </a:xfrm>
          <a:prstGeom prst="rect">
            <a:avLst/>
          </a:prstGeom>
        </p:spPr>
      </p:pic>
      <p:pic>
        <p:nvPicPr>
          <p:cNvPr id="9218" name="Picture 2" descr="Les progrès et les nouveaux enjeux de la sécurité aérienne - Capital.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432" y="1080102"/>
            <a:ext cx="2952750" cy="155257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8646432" y="4644419"/>
            <a:ext cx="2952750" cy="1743075"/>
          </a:xfrm>
          <a:prstGeom prst="rect">
            <a:avLst/>
          </a:prstGeom>
        </p:spPr>
      </p:pic>
    </p:spTree>
    <p:extLst>
      <p:ext uri="{BB962C8B-B14F-4D97-AF65-F5344CB8AC3E}">
        <p14:creationId xmlns:p14="http://schemas.microsoft.com/office/powerpoint/2010/main" val="2561373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8753" y="1498956"/>
            <a:ext cx="8237516"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une </a:t>
            </a:r>
            <a:r>
              <a:rPr lang="fr-FR" dirty="0"/>
              <a:t>source de tension continue présente toujours les mêmes </a:t>
            </a:r>
            <a:r>
              <a:rPr lang="fr-FR" dirty="0" smtClean="0"/>
              <a:t>polarités</a:t>
            </a:r>
          </a:p>
          <a:p>
            <a:r>
              <a:rPr lang="fr-FR" dirty="0" smtClean="0"/>
              <a:t>une </a:t>
            </a:r>
            <a:r>
              <a:rPr lang="fr-FR" dirty="0"/>
              <a:t>source de tension alternative présente à ses bornes une polarité qui s'inverse périodiquement.</a:t>
            </a:r>
          </a:p>
          <a:p>
            <a:r>
              <a:rPr lang="fr-FR" b="1" dirty="0" smtClean="0"/>
              <a:t>Paramètres </a:t>
            </a:r>
            <a:r>
              <a:rPr lang="fr-FR" b="1" dirty="0"/>
              <a:t>d'une grandeur alternative</a:t>
            </a:r>
          </a:p>
          <a:p>
            <a:r>
              <a:rPr lang="fr-FR" b="1" dirty="0" smtClean="0"/>
              <a:t>Amplitude</a:t>
            </a:r>
            <a:r>
              <a:rPr lang="fr-FR" dirty="0" smtClean="0"/>
              <a:t>: L'amplitude </a:t>
            </a:r>
            <a:r>
              <a:rPr lang="fr-FR" dirty="0"/>
              <a:t>(A) est la valeur instantanée e </a:t>
            </a:r>
            <a:r>
              <a:rPr lang="fr-FR" dirty="0" smtClean="0"/>
              <a:t>maximale</a:t>
            </a:r>
            <a:endParaRPr lang="fr-FR" dirty="0"/>
          </a:p>
          <a:p>
            <a:r>
              <a:rPr lang="fr-FR" b="1" dirty="0" smtClean="0"/>
              <a:t>Période: </a:t>
            </a:r>
            <a:r>
              <a:rPr lang="fr-FR" dirty="0" smtClean="0"/>
              <a:t>La </a:t>
            </a:r>
            <a:r>
              <a:rPr lang="fr-FR" dirty="0"/>
              <a:t>période (T) est le temps en secondes que met la grandeur à se reproduire strictement identique à elle-même et dans le même sens.</a:t>
            </a:r>
          </a:p>
          <a:p>
            <a:r>
              <a:rPr lang="fr-FR" b="1" dirty="0" smtClean="0"/>
              <a:t>Fréquence: </a:t>
            </a:r>
            <a:r>
              <a:rPr lang="fr-FR" dirty="0" smtClean="0"/>
              <a:t>La </a:t>
            </a:r>
            <a:r>
              <a:rPr lang="fr-FR" dirty="0"/>
              <a:t>fréquence (F) est le nombre de cycles (ou de périodes) se produisant par seconde. Elle s'exprime en hertz (Hz</a:t>
            </a:r>
            <a:r>
              <a:rPr lang="fr-FR" dirty="0" smtClean="0"/>
              <a:t>).</a:t>
            </a:r>
          </a:p>
          <a:p>
            <a:endParaRPr lang="fr-FR" dirty="0"/>
          </a:p>
        </p:txBody>
      </p:sp>
      <p:sp>
        <p:nvSpPr>
          <p:cNvPr id="6" name="Rectangle 5"/>
          <p:cNvSpPr/>
          <p:nvPr/>
        </p:nvSpPr>
        <p:spPr>
          <a:xfrm>
            <a:off x="5275638" y="461269"/>
            <a:ext cx="1963871" cy="369332"/>
          </a:xfrm>
          <a:prstGeom prst="rect">
            <a:avLst/>
          </a:prstGeom>
        </p:spPr>
        <p:txBody>
          <a:bodyPr wrap="none">
            <a:spAutoFit/>
          </a:bodyPr>
          <a:lstStyle/>
          <a:p>
            <a:r>
              <a:rPr lang="fr-FR" dirty="0"/>
              <a:t>Tension alternative</a:t>
            </a:r>
          </a:p>
        </p:txBody>
      </p:sp>
      <p:pic>
        <p:nvPicPr>
          <p:cNvPr id="7" name="Image 6"/>
          <p:cNvPicPr>
            <a:picLocks noChangeAspect="1"/>
          </p:cNvPicPr>
          <p:nvPr/>
        </p:nvPicPr>
        <p:blipFill>
          <a:blip r:embed="rId2"/>
          <a:stretch>
            <a:fillRect/>
          </a:stretch>
        </p:blipFill>
        <p:spPr>
          <a:xfrm>
            <a:off x="8526483" y="2406656"/>
            <a:ext cx="3653280" cy="1877920"/>
          </a:xfrm>
          <a:prstGeom prst="rect">
            <a:avLst/>
          </a:prstGeom>
        </p:spPr>
      </p:pic>
      <p:sp>
        <p:nvSpPr>
          <p:cNvPr id="8" name="Rectangle 7"/>
          <p:cNvSpPr/>
          <p:nvPr/>
        </p:nvSpPr>
        <p:spPr>
          <a:xfrm>
            <a:off x="5122648" y="91937"/>
            <a:ext cx="226985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a:t>
            </a:r>
            <a:r>
              <a:rPr lang="fr-FR" b="1" dirty="0" smtClean="0">
                <a:latin typeface="Calibri Light" panose="020F0302020204030204" pitchFamily="34" charset="0"/>
                <a:ea typeface="Times New Roman" panose="02020603050405020304" pitchFamily="18" charset="0"/>
                <a:cs typeface="Times New Roman" panose="02020603050405020304" pitchFamily="18" charset="0"/>
              </a:rPr>
              <a:t>ALTERNATIF</a:t>
            </a:r>
            <a:endParaRPr lang="fr-FR" b="1" dirty="0"/>
          </a:p>
        </p:txBody>
      </p:sp>
      <p:sp>
        <p:nvSpPr>
          <p:cNvPr id="9" name="Rectangle 8"/>
          <p:cNvSpPr/>
          <p:nvPr/>
        </p:nvSpPr>
        <p:spPr>
          <a:xfrm>
            <a:off x="8237516" y="4410735"/>
            <a:ext cx="4057201" cy="369332"/>
          </a:xfrm>
          <a:prstGeom prst="rect">
            <a:avLst/>
          </a:prstGeom>
        </p:spPr>
        <p:txBody>
          <a:bodyPr wrap="none">
            <a:spAutoFit/>
          </a:bodyPr>
          <a:lstStyle/>
          <a:p>
            <a:r>
              <a:rPr lang="fr-FR" dirty="0"/>
              <a:t>La tension e est alternative et sinusoïdale</a:t>
            </a:r>
          </a:p>
        </p:txBody>
      </p:sp>
      <p:pic>
        <p:nvPicPr>
          <p:cNvPr id="10" name="Image 9"/>
          <p:cNvPicPr>
            <a:picLocks noChangeAspect="1"/>
          </p:cNvPicPr>
          <p:nvPr/>
        </p:nvPicPr>
        <p:blipFill>
          <a:blip r:embed="rId3"/>
          <a:stretch>
            <a:fillRect/>
          </a:stretch>
        </p:blipFill>
        <p:spPr>
          <a:xfrm>
            <a:off x="9538161" y="5169622"/>
            <a:ext cx="1238400" cy="675120"/>
          </a:xfrm>
          <a:prstGeom prst="rect">
            <a:avLst/>
          </a:prstGeom>
        </p:spPr>
      </p:pic>
    </p:spTree>
    <p:extLst>
      <p:ext uri="{BB962C8B-B14F-4D97-AF65-F5344CB8AC3E}">
        <p14:creationId xmlns:p14="http://schemas.microsoft.com/office/powerpoint/2010/main" val="3373163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l="4868" t="6688" r="9566" b="21541"/>
          <a:stretch/>
        </p:blipFill>
        <p:spPr>
          <a:xfrm>
            <a:off x="2201251" y="4794577"/>
            <a:ext cx="8327844" cy="182880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161573" y="1199933"/>
            <a:ext cx="6096000" cy="341632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lgn="just">
              <a:lnSpc>
                <a:spcPct val="150000"/>
              </a:lnSpc>
              <a:buFont typeface="Arial" panose="020B0604020202020204" pitchFamily="34" charset="0"/>
              <a:buChar char="•"/>
            </a:pPr>
            <a:r>
              <a:rPr lang="fr-FR" dirty="0"/>
              <a:t>On appelle phase du signal, l'angle atteint au temps t.</a:t>
            </a:r>
          </a:p>
          <a:p>
            <a:pPr marL="285750" indent="-285750" algn="just">
              <a:lnSpc>
                <a:spcPct val="150000"/>
              </a:lnSpc>
              <a:buFont typeface="Arial" panose="020B0604020202020204" pitchFamily="34" charset="0"/>
              <a:buChar char="•"/>
            </a:pPr>
            <a:r>
              <a:rPr lang="fr-FR" dirty="0" smtClean="0"/>
              <a:t>Cette </a:t>
            </a:r>
            <a:r>
              <a:rPr lang="fr-FR" dirty="0"/>
              <a:t>notion est utile pour visualiser si deux signaux varient chronologiquement de la même manière.</a:t>
            </a:r>
          </a:p>
          <a:p>
            <a:pPr marL="285750" indent="-285750" algn="just">
              <a:lnSpc>
                <a:spcPct val="150000"/>
              </a:lnSpc>
              <a:buFont typeface="Arial" panose="020B0604020202020204" pitchFamily="34" charset="0"/>
              <a:buChar char="•"/>
            </a:pPr>
            <a:r>
              <a:rPr lang="fr-FR" dirty="0" smtClean="0"/>
              <a:t>Si </a:t>
            </a:r>
            <a:r>
              <a:rPr lang="fr-FR" dirty="0"/>
              <a:t>deux signaux atteignent leur maximum simultanément, nous dirons qu'ils sont en phase.</a:t>
            </a:r>
          </a:p>
          <a:p>
            <a:pPr marL="285750" indent="-285750" algn="just">
              <a:lnSpc>
                <a:spcPct val="150000"/>
              </a:lnSpc>
              <a:buFont typeface="Arial" panose="020B0604020202020204" pitchFamily="34" charset="0"/>
              <a:buChar char="•"/>
            </a:pPr>
            <a:r>
              <a:rPr lang="fr-FR" dirty="0" smtClean="0"/>
              <a:t>Si </a:t>
            </a:r>
            <a:r>
              <a:rPr lang="fr-FR" dirty="0"/>
              <a:t>deux signaux n'atteignent pas leur maximum simultanément, nous dirons qu'ils sont en décalage de phase ou déphasés.</a:t>
            </a:r>
          </a:p>
        </p:txBody>
      </p:sp>
      <p:sp>
        <p:nvSpPr>
          <p:cNvPr id="6" name="Rectangle 5"/>
          <p:cNvSpPr/>
          <p:nvPr/>
        </p:nvSpPr>
        <p:spPr>
          <a:xfrm>
            <a:off x="5275638" y="461269"/>
            <a:ext cx="1963871" cy="369332"/>
          </a:xfrm>
          <a:prstGeom prst="rect">
            <a:avLst/>
          </a:prstGeom>
        </p:spPr>
        <p:txBody>
          <a:bodyPr wrap="none">
            <a:spAutoFit/>
          </a:bodyPr>
          <a:lstStyle/>
          <a:p>
            <a:r>
              <a:rPr lang="fr-FR" dirty="0"/>
              <a:t>Tension alternative</a:t>
            </a:r>
          </a:p>
        </p:txBody>
      </p:sp>
      <p:sp>
        <p:nvSpPr>
          <p:cNvPr id="7" name="Rectangle 6"/>
          <p:cNvSpPr/>
          <p:nvPr/>
        </p:nvSpPr>
        <p:spPr>
          <a:xfrm>
            <a:off x="5122648" y="91937"/>
            <a:ext cx="226985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a:t>
            </a:r>
            <a:r>
              <a:rPr lang="fr-FR" b="1" dirty="0" smtClean="0">
                <a:latin typeface="Calibri Light" panose="020F0302020204030204" pitchFamily="34" charset="0"/>
                <a:ea typeface="Times New Roman" panose="02020603050405020304" pitchFamily="18" charset="0"/>
                <a:cs typeface="Times New Roman" panose="02020603050405020304" pitchFamily="18" charset="0"/>
              </a:rPr>
              <a:t>ALTERNATIF</a:t>
            </a:r>
            <a:endParaRPr lang="fr-FR" b="1" dirty="0"/>
          </a:p>
        </p:txBody>
      </p:sp>
      <p:pic>
        <p:nvPicPr>
          <p:cNvPr id="8" name="Image 7"/>
          <p:cNvPicPr>
            <a:picLocks noChangeAspect="1"/>
          </p:cNvPicPr>
          <p:nvPr/>
        </p:nvPicPr>
        <p:blipFill>
          <a:blip r:embed="rId3"/>
          <a:stretch>
            <a:fillRect/>
          </a:stretch>
        </p:blipFill>
        <p:spPr>
          <a:xfrm>
            <a:off x="6365173" y="1473761"/>
            <a:ext cx="5655036" cy="2868664"/>
          </a:xfrm>
          <a:prstGeom prst="rect">
            <a:avLst/>
          </a:prstGeom>
        </p:spPr>
      </p:pic>
    </p:spTree>
    <p:extLst>
      <p:ext uri="{BB962C8B-B14F-4D97-AF65-F5344CB8AC3E}">
        <p14:creationId xmlns:p14="http://schemas.microsoft.com/office/powerpoint/2010/main" val="3979032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rotWithShape="1">
          <a:blip r:embed="rId2"/>
          <a:srcRect l="3594" b="6502"/>
          <a:stretch/>
        </p:blipFill>
        <p:spPr>
          <a:xfrm>
            <a:off x="2196935" y="3906982"/>
            <a:ext cx="7990895" cy="256507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508025" y="1128704"/>
            <a:ext cx="11070772"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Une </a:t>
            </a:r>
            <a:r>
              <a:rPr lang="fr-FR" dirty="0"/>
              <a:t>méthode plus simple consiste à représenter la fonction sous la forme d'un vecteur de module A tournant à une vitesse angulaire </a:t>
            </a:r>
            <a:r>
              <a:rPr lang="el-GR" dirty="0" smtClean="0"/>
              <a:t>ω</a:t>
            </a:r>
            <a:r>
              <a:rPr lang="fr-FR" dirty="0" smtClean="0"/>
              <a:t>(rad/s</a:t>
            </a:r>
            <a:r>
              <a:rPr lang="fr-FR" dirty="0"/>
              <a:t>) dans le sens trigonométrique</a:t>
            </a:r>
            <a:r>
              <a:rPr lang="fr-FR" dirty="0" smtClean="0"/>
              <a:t>. (</a:t>
            </a:r>
            <a:r>
              <a:rPr lang="el-GR" dirty="0"/>
              <a:t>ω </a:t>
            </a:r>
            <a:r>
              <a:rPr lang="fr-FR" dirty="0" smtClean="0"/>
              <a:t> </a:t>
            </a:r>
            <a:r>
              <a:rPr lang="fr-FR" dirty="0"/>
              <a:t>est la </a:t>
            </a:r>
            <a:r>
              <a:rPr lang="fr-FR" dirty="0" smtClean="0"/>
              <a:t>pulsation).</a:t>
            </a:r>
            <a:endParaRPr lang="fr-FR" dirty="0"/>
          </a:p>
          <a:p>
            <a:pPr marL="285750" indent="-285750">
              <a:lnSpc>
                <a:spcPct val="150000"/>
              </a:lnSpc>
              <a:buFont typeface="Arial" panose="020B0604020202020204" pitchFamily="34" charset="0"/>
              <a:buChar char="•"/>
            </a:pPr>
            <a:r>
              <a:rPr lang="fr-FR" dirty="0" smtClean="0"/>
              <a:t>Pour </a:t>
            </a:r>
            <a:r>
              <a:rPr lang="fr-FR" dirty="0"/>
              <a:t>un temps donné t, le vecteur a tourné d'un angle </a:t>
            </a:r>
            <a:r>
              <a:rPr lang="el-GR" dirty="0" smtClean="0"/>
              <a:t>α</a:t>
            </a:r>
            <a:r>
              <a:rPr lang="fr-FR" dirty="0" smtClean="0"/>
              <a:t>.</a:t>
            </a:r>
            <a:endParaRPr lang="fr-FR" dirty="0"/>
          </a:p>
          <a:p>
            <a:pPr marL="285750" indent="-285750">
              <a:lnSpc>
                <a:spcPct val="150000"/>
              </a:lnSpc>
              <a:buFont typeface="Arial" panose="020B0604020202020204" pitchFamily="34" charset="0"/>
              <a:buChar char="•"/>
            </a:pPr>
            <a:r>
              <a:rPr lang="fr-FR" dirty="0" smtClean="0"/>
              <a:t>Il </a:t>
            </a:r>
            <a:r>
              <a:rPr lang="fr-FR" dirty="0"/>
              <a:t>suffit de projeter dans un repère cartésien la valeur </a:t>
            </a:r>
            <a:r>
              <a:rPr lang="fr-FR" dirty="0" err="1"/>
              <a:t>Asin</a:t>
            </a:r>
            <a:r>
              <a:rPr lang="fr-FR" dirty="0"/>
              <a:t>(a) à cet instant pour obtenir la valeur instantanée (a) de la fonction à ce temps t (au temps t, pour at, la valeur est a</a:t>
            </a:r>
            <a:r>
              <a:rPr lang="fr-FR" dirty="0" smtClean="0"/>
              <a:t>).</a:t>
            </a:r>
          </a:p>
          <a:p>
            <a:pPr marL="285750" indent="-285750">
              <a:lnSpc>
                <a:spcPct val="150000"/>
              </a:lnSpc>
              <a:buFont typeface="Arial" panose="020B0604020202020204" pitchFamily="34" charset="0"/>
              <a:buChar char="•"/>
            </a:pPr>
            <a:r>
              <a:rPr lang="fr-FR" dirty="0"/>
              <a:t>Nous avons </a:t>
            </a:r>
            <a:r>
              <a:rPr lang="el-GR" dirty="0"/>
              <a:t>α</a:t>
            </a:r>
            <a:r>
              <a:rPr lang="fr-FR" dirty="0"/>
              <a:t> =</a:t>
            </a:r>
            <a:r>
              <a:rPr lang="el-GR" dirty="0"/>
              <a:t> ω</a:t>
            </a:r>
            <a:r>
              <a:rPr lang="fr-FR" dirty="0"/>
              <a:t>t, donc : a = A x sin (</a:t>
            </a:r>
            <a:r>
              <a:rPr lang="el-GR" dirty="0"/>
              <a:t>ω </a:t>
            </a:r>
            <a:r>
              <a:rPr lang="fr-FR" dirty="0"/>
              <a:t>t</a:t>
            </a:r>
            <a:r>
              <a:rPr lang="fr-FR" dirty="0" smtClean="0"/>
              <a:t>)</a:t>
            </a:r>
            <a:endParaRPr lang="fr-FR" dirty="0"/>
          </a:p>
        </p:txBody>
      </p:sp>
      <p:sp>
        <p:nvSpPr>
          <p:cNvPr id="6" name="Rectangle 5"/>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
        <p:nvSpPr>
          <p:cNvPr id="2" name="Rectangle 1"/>
          <p:cNvSpPr/>
          <p:nvPr/>
        </p:nvSpPr>
        <p:spPr>
          <a:xfrm>
            <a:off x="4757620" y="667775"/>
            <a:ext cx="2676758" cy="369332"/>
          </a:xfrm>
          <a:prstGeom prst="rect">
            <a:avLst/>
          </a:prstGeom>
        </p:spPr>
        <p:txBody>
          <a:bodyPr wrap="none">
            <a:spAutoFit/>
          </a:bodyPr>
          <a:lstStyle/>
          <a:p>
            <a:r>
              <a:rPr lang="fr-FR" b="1" dirty="0"/>
              <a:t>Représentation de Fresnel</a:t>
            </a:r>
          </a:p>
        </p:txBody>
      </p:sp>
    </p:spTree>
    <p:extLst>
      <p:ext uri="{BB962C8B-B14F-4D97-AF65-F5344CB8AC3E}">
        <p14:creationId xmlns:p14="http://schemas.microsoft.com/office/powerpoint/2010/main" val="1705412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750423" y="1995054"/>
            <a:ext cx="10691154" cy="3182821"/>
          </a:xfrm>
          <a:prstGeom prst="rect">
            <a:avLst/>
          </a:prstGeom>
        </p:spPr>
      </p:pic>
      <p:sp>
        <p:nvSpPr>
          <p:cNvPr id="8" name="Rectangle 7"/>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Tree>
    <p:extLst>
      <p:ext uri="{BB962C8B-B14F-4D97-AF65-F5344CB8AC3E}">
        <p14:creationId xmlns:p14="http://schemas.microsoft.com/office/powerpoint/2010/main" val="1852235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4980" y="1701233"/>
            <a:ext cx="6388324" cy="37888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Une </a:t>
            </a:r>
            <a:r>
              <a:rPr lang="fr-FR" dirty="0"/>
              <a:t>tension alternative triphasée est obtenue en construisant dans le même ensemble trois générateurs monophasés entraînés par le même mécanisme.</a:t>
            </a:r>
          </a:p>
          <a:p>
            <a:pPr marL="285750" indent="-285750">
              <a:lnSpc>
                <a:spcPct val="150000"/>
              </a:lnSpc>
              <a:buFont typeface="Arial" panose="020B0604020202020204" pitchFamily="34" charset="0"/>
              <a:buChar char="•"/>
            </a:pPr>
            <a:r>
              <a:rPr lang="fr-FR" dirty="0" smtClean="0"/>
              <a:t>Les </a:t>
            </a:r>
            <a:r>
              <a:rPr lang="fr-FR" dirty="0"/>
              <a:t>tensions obtenues sont déphasées de 120° l'une par rapport à l'autre.</a:t>
            </a:r>
          </a:p>
          <a:p>
            <a:pPr marL="285750" indent="-285750">
              <a:lnSpc>
                <a:spcPct val="150000"/>
              </a:lnSpc>
              <a:buFont typeface="Arial" panose="020B0604020202020204" pitchFamily="34" charset="0"/>
              <a:buChar char="•"/>
            </a:pPr>
            <a:r>
              <a:rPr lang="fr-FR" dirty="0" smtClean="0"/>
              <a:t>Chaque </a:t>
            </a:r>
            <a:r>
              <a:rPr lang="fr-FR" dirty="0"/>
              <a:t>générateur délivre une tension appelée tension simple et notée V.</a:t>
            </a:r>
          </a:p>
          <a:p>
            <a:pPr marL="285750" indent="-285750">
              <a:lnSpc>
                <a:spcPct val="150000"/>
              </a:lnSpc>
              <a:buFont typeface="Arial" panose="020B0604020202020204" pitchFamily="34" charset="0"/>
              <a:buChar char="•"/>
            </a:pPr>
            <a:r>
              <a:rPr lang="fr-FR" dirty="0" smtClean="0"/>
              <a:t>Chaque </a:t>
            </a:r>
            <a:r>
              <a:rPr lang="fr-FR" dirty="0"/>
              <a:t>tension simple est recueillie entre deux fils d'un générateur appelés respectivement phase et neutre.</a:t>
            </a:r>
          </a:p>
        </p:txBody>
      </p:sp>
      <p:sp>
        <p:nvSpPr>
          <p:cNvPr id="5" name="Rectangle 4"/>
          <p:cNvSpPr/>
          <p:nvPr/>
        </p:nvSpPr>
        <p:spPr>
          <a:xfrm>
            <a:off x="4618735" y="722141"/>
            <a:ext cx="2954527" cy="369332"/>
          </a:xfrm>
          <a:prstGeom prst="rect">
            <a:avLst/>
          </a:prstGeom>
        </p:spPr>
        <p:txBody>
          <a:bodyPr wrap="none">
            <a:spAutoFit/>
          </a:bodyPr>
          <a:lstStyle/>
          <a:p>
            <a:r>
              <a:rPr lang="fr-FR" dirty="0"/>
              <a:t>Tension alternative triphasée </a:t>
            </a:r>
          </a:p>
        </p:txBody>
      </p:sp>
      <p:sp>
        <p:nvSpPr>
          <p:cNvPr id="6" name="Rectangle 5"/>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pic>
        <p:nvPicPr>
          <p:cNvPr id="7" name="Image 6"/>
          <p:cNvPicPr>
            <a:picLocks noChangeAspect="1"/>
          </p:cNvPicPr>
          <p:nvPr/>
        </p:nvPicPr>
        <p:blipFill>
          <a:blip r:embed="rId2"/>
          <a:stretch>
            <a:fillRect/>
          </a:stretch>
        </p:blipFill>
        <p:spPr>
          <a:xfrm>
            <a:off x="6834667" y="2165031"/>
            <a:ext cx="5105865" cy="2861261"/>
          </a:xfrm>
          <a:prstGeom prst="rect">
            <a:avLst/>
          </a:prstGeom>
        </p:spPr>
      </p:pic>
    </p:spTree>
    <p:extLst>
      <p:ext uri="{BB962C8B-B14F-4D97-AF65-F5344CB8AC3E}">
        <p14:creationId xmlns:p14="http://schemas.microsoft.com/office/powerpoint/2010/main" val="2958457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9421192" y="4638579"/>
            <a:ext cx="2260080" cy="195552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423552" y="1724753"/>
                <a:ext cx="6511637" cy="39301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Trois tensions de même valeur efficace (même amplitude), de même pulsation (même fréquence) et déphasées de 120° les unes par rapport aux autres forment un système triphasé équilibré de tensions.</a:t>
                </a:r>
              </a:p>
              <a:p>
                <a:pPr marL="285750" indent="-285750" algn="just">
                  <a:buFont typeface="Arial" panose="020B0604020202020204" pitchFamily="34" charset="0"/>
                  <a:buChar char="•"/>
                </a:pPr>
                <a:r>
                  <a:rPr lang="fr-FR" dirty="0" smtClean="0"/>
                  <a:t>Ces </a:t>
                </a:r>
                <a:r>
                  <a:rPr lang="fr-FR" dirty="0"/>
                  <a:t>trois tensions simples ont pour valeur (V étant la valeur efficace) :</a:t>
                </a:r>
              </a:p>
              <a:p>
                <a:pPr algn="just"/>
                <a14:m>
                  <m:oMath xmlns:m="http://schemas.openxmlformats.org/officeDocument/2006/math">
                    <m:sSub>
                      <m:sSubPr>
                        <m:ctrlPr>
                          <a:rPr lang="fr-FR" i="1" dirty="0" smtClean="0">
                            <a:latin typeface="Cambria Math" panose="02040503050406030204" pitchFamily="18" charset="0"/>
                          </a:rPr>
                        </m:ctrlPr>
                      </m:sSubPr>
                      <m:e>
                        <m:r>
                          <a:rPr lang="fr-FR" b="0" i="1" dirty="0" smtClean="0">
                            <a:latin typeface="Cambria Math" panose="02040503050406030204" pitchFamily="18" charset="0"/>
                          </a:rPr>
                          <m:t>𝑉</m:t>
                        </m:r>
                      </m:e>
                      <m:sub>
                        <m:r>
                          <a:rPr lang="fr-FR" b="0" i="1" dirty="0" smtClean="0">
                            <a:latin typeface="Cambria Math" panose="02040503050406030204" pitchFamily="18" charset="0"/>
                          </a:rPr>
                          <m:t>1</m:t>
                        </m:r>
                        <m:r>
                          <a:rPr lang="fr-FR" b="0" i="1" dirty="0" smtClean="0">
                            <a:latin typeface="Cambria Math" panose="02040503050406030204" pitchFamily="18" charset="0"/>
                          </a:rPr>
                          <m:t>𝑁</m:t>
                        </m:r>
                      </m:sub>
                    </m:sSub>
                  </m:oMath>
                </a14:m>
                <a:r>
                  <a:rPr lang="fr-FR" dirty="0" smtClean="0"/>
                  <a:t>=</a:t>
                </a:r>
                <a:r>
                  <a:rPr lang="fr-FR" dirty="0"/>
                  <a:t> </a:t>
                </a:r>
                <a14:m>
                  <m:oMath xmlns:m="http://schemas.openxmlformats.org/officeDocument/2006/math">
                    <m:r>
                      <a:rPr lang="fr-FR" i="1" dirty="0">
                        <a:latin typeface="Cambria Math" panose="02040503050406030204" pitchFamily="18" charset="0"/>
                      </a:rPr>
                      <m:t>=</m:t>
                    </m:r>
                    <m:r>
                      <a:rPr lang="fr-FR" i="1" dirty="0">
                        <a:latin typeface="Cambria Math" panose="02040503050406030204" pitchFamily="18" charset="0"/>
                      </a:rPr>
                      <m:t>𝑉</m:t>
                    </m:r>
                    <m:r>
                      <a:rPr lang="fr-FR" i="1" dirty="0">
                        <a:latin typeface="Cambria Math" panose="02040503050406030204" pitchFamily="18" charset="0"/>
                      </a:rPr>
                      <m:t> </m:t>
                    </m:r>
                    <m:rad>
                      <m:radPr>
                        <m:degHide m:val="on"/>
                        <m:ctrlPr>
                          <a:rPr lang="fr-FR" i="1" dirty="0">
                            <a:latin typeface="Cambria Math" panose="02040503050406030204" pitchFamily="18" charset="0"/>
                          </a:rPr>
                        </m:ctrlPr>
                      </m:radPr>
                      <m:deg/>
                      <m:e>
                        <m:r>
                          <a:rPr lang="fr-FR" i="1" dirty="0">
                            <a:latin typeface="Cambria Math" panose="02040503050406030204" pitchFamily="18" charset="0"/>
                          </a:rPr>
                          <m:t>2</m:t>
                        </m:r>
                      </m:e>
                    </m:rad>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m:rPr>
                        <m:sty m:val="p"/>
                      </m:rPr>
                      <a:rPr lang="fr-FR" i="1" dirty="0">
                        <a:latin typeface="Cambria Math" panose="02040503050406030204" pitchFamily="18" charset="0"/>
                      </a:rPr>
                      <m:t>sin</m:t>
                    </m:r>
                    <m:r>
                      <a:rPr lang="fr-FR" i="1" dirty="0">
                        <a:latin typeface="Cambria Math" panose="02040503050406030204" pitchFamily="18" charset="0"/>
                      </a:rPr>
                      <m:t>⁡(</m:t>
                    </m:r>
                    <m:r>
                      <a:rPr lang="el-GR" i="1" dirty="0">
                        <a:latin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oMath>
                </a14:m>
                <a:endParaRPr lang="fr-FR" dirty="0" smtClean="0"/>
              </a:p>
              <a:p>
                <a:pPr algn="just"/>
                <a14:m>
                  <m:oMathPara xmlns:m="http://schemas.openxmlformats.org/officeDocument/2006/math">
                    <m:oMathParaPr>
                      <m:jc m:val="left"/>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𝑉</m:t>
                          </m:r>
                        </m:e>
                        <m:sub>
                          <m:r>
                            <a:rPr lang="fr-FR" b="0" i="1" dirty="0" smtClean="0">
                              <a:latin typeface="Cambria Math" panose="02040503050406030204" pitchFamily="18" charset="0"/>
                            </a:rPr>
                            <m:t>2</m:t>
                          </m:r>
                          <m:r>
                            <a:rPr lang="fr-FR" i="1" dirty="0">
                              <a:latin typeface="Cambria Math" panose="02040503050406030204" pitchFamily="18" charset="0"/>
                            </a:rPr>
                            <m:t>𝑁</m:t>
                          </m:r>
                        </m:sub>
                      </m:sSub>
                      <m:r>
                        <a:rPr lang="fr-FR" i="1" dirty="0">
                          <a:latin typeface="Cambria Math" panose="02040503050406030204" pitchFamily="18" charset="0"/>
                        </a:rPr>
                        <m:t>=</m:t>
                      </m:r>
                      <m:r>
                        <a:rPr lang="fr-FR" i="1" dirty="0">
                          <a:latin typeface="Cambria Math" panose="02040503050406030204" pitchFamily="18" charset="0"/>
                        </a:rPr>
                        <m:t>𝑉</m:t>
                      </m:r>
                      <m:r>
                        <a:rPr lang="fr-FR" i="1" dirty="0">
                          <a:latin typeface="Cambria Math" panose="02040503050406030204" pitchFamily="18" charset="0"/>
                        </a:rPr>
                        <m:t> </m:t>
                      </m:r>
                      <m:rad>
                        <m:radPr>
                          <m:degHide m:val="on"/>
                          <m:ctrlPr>
                            <a:rPr lang="fr-FR" i="1" dirty="0">
                              <a:latin typeface="Cambria Math" panose="02040503050406030204" pitchFamily="18" charset="0"/>
                            </a:rPr>
                          </m:ctrlPr>
                        </m:radPr>
                        <m:deg/>
                        <m:e>
                          <m:r>
                            <a:rPr lang="fr-FR" i="1" dirty="0">
                              <a:latin typeface="Cambria Math" panose="02040503050406030204" pitchFamily="18" charset="0"/>
                            </a:rPr>
                            <m:t>2</m:t>
                          </m:r>
                        </m:e>
                      </m:rad>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m:rPr>
                          <m:sty m:val="p"/>
                        </m:rPr>
                        <a:rPr lang="fr-FR" i="1" dirty="0">
                          <a:latin typeface="Cambria Math" panose="02040503050406030204" pitchFamily="18" charset="0"/>
                        </a:rPr>
                        <m:t>sin</m:t>
                      </m:r>
                      <m:r>
                        <a:rPr lang="fr-FR" i="1" dirty="0">
                          <a:latin typeface="Cambria Math" panose="02040503050406030204" pitchFamily="18" charset="0"/>
                        </a:rPr>
                        <m:t>⁡(</m:t>
                      </m:r>
                      <m:r>
                        <a:rPr lang="el-GR" i="1" dirty="0">
                          <a:latin typeface="Cambria Math" panose="02040503050406030204" pitchFamily="18" charset="0"/>
                        </a:rPr>
                        <m:t>𝜔</m:t>
                      </m:r>
                      <m:r>
                        <a:rPr lang="fr-FR" i="1" dirty="0">
                          <a:latin typeface="Cambria Math" panose="02040503050406030204" pitchFamily="18" charset="0"/>
                        </a:rPr>
                        <m:t>𝑡</m:t>
                      </m:r>
                      <m:r>
                        <a:rPr lang="fr-FR" b="0" i="1" dirty="0" smtClean="0">
                          <a:latin typeface="Cambria Math" panose="02040503050406030204" pitchFamily="18" charset="0"/>
                        </a:rPr>
                        <m:t>−</m:t>
                      </m:r>
                      <m:f>
                        <m:fPr>
                          <m:ctrlPr>
                            <a:rPr lang="fr-FR" b="0" i="1" dirty="0" smtClean="0">
                              <a:latin typeface="Cambria Math" panose="02040503050406030204" pitchFamily="18" charset="0"/>
                            </a:rPr>
                          </m:ctrlPr>
                        </m:fPr>
                        <m:num>
                          <m:r>
                            <a:rPr lang="fr-FR" b="0" i="1" dirty="0" smtClean="0">
                              <a:latin typeface="Cambria Math" panose="02040503050406030204" pitchFamily="18" charset="0"/>
                            </a:rPr>
                            <m:t>2</m:t>
                          </m:r>
                          <m:r>
                            <a:rPr lang="fr-FR" b="0" i="1" dirty="0" smtClean="0">
                              <a:latin typeface="Cambria Math" panose="02040503050406030204" pitchFamily="18" charset="0"/>
                              <a:ea typeface="Cambria Math" panose="02040503050406030204" pitchFamily="18" charset="0"/>
                            </a:rPr>
                            <m:t>𝜋</m:t>
                          </m:r>
                        </m:num>
                        <m:den>
                          <m:r>
                            <a:rPr lang="fr-FR" b="0" i="1" dirty="0" smtClean="0">
                              <a:latin typeface="Cambria Math" panose="02040503050406030204" pitchFamily="18" charset="0"/>
                            </a:rPr>
                            <m:t>3</m:t>
                          </m:r>
                        </m:den>
                      </m:f>
                      <m:r>
                        <a:rPr lang="fr-FR" i="1" dirty="0">
                          <a:latin typeface="Cambria Math" panose="02040503050406030204" pitchFamily="18" charset="0"/>
                        </a:rPr>
                        <m:t>)</m:t>
                      </m:r>
                    </m:oMath>
                  </m:oMathPara>
                </a14:m>
                <a:endParaRPr lang="fr-FR" dirty="0" smtClean="0"/>
              </a:p>
              <a:p>
                <a:pPr algn="just"/>
                <a14:m>
                  <m:oMathPara xmlns:m="http://schemas.openxmlformats.org/officeDocument/2006/math">
                    <m:oMathParaPr>
                      <m:jc m:val="left"/>
                    </m:oMathParaPr>
                    <m:oMath xmlns:m="http://schemas.openxmlformats.org/officeDocument/2006/math">
                      <m:sSub>
                        <m:sSubPr>
                          <m:ctrlPr>
                            <a:rPr lang="fr-FR" i="1" dirty="0">
                              <a:latin typeface="Cambria Math" panose="02040503050406030204" pitchFamily="18" charset="0"/>
                            </a:rPr>
                          </m:ctrlPr>
                        </m:sSubPr>
                        <m:e>
                          <m:r>
                            <a:rPr lang="fr-FR" i="1" dirty="0">
                              <a:latin typeface="Cambria Math" panose="02040503050406030204" pitchFamily="18" charset="0"/>
                            </a:rPr>
                            <m:t>𝑉</m:t>
                          </m:r>
                        </m:e>
                        <m:sub>
                          <m:r>
                            <a:rPr lang="fr-FR" b="0" i="1" dirty="0" smtClean="0">
                              <a:latin typeface="Cambria Math" panose="02040503050406030204" pitchFamily="18" charset="0"/>
                            </a:rPr>
                            <m:t>3</m:t>
                          </m:r>
                          <m:r>
                            <a:rPr lang="fr-FR" i="1" dirty="0">
                              <a:latin typeface="Cambria Math" panose="02040503050406030204" pitchFamily="18" charset="0"/>
                            </a:rPr>
                            <m:t>𝑁</m:t>
                          </m:r>
                        </m:sub>
                      </m:sSub>
                      <m:r>
                        <a:rPr lang="fr-FR" i="1" dirty="0">
                          <a:latin typeface="Cambria Math" panose="02040503050406030204" pitchFamily="18" charset="0"/>
                        </a:rPr>
                        <m:t>=</m:t>
                      </m:r>
                      <m:r>
                        <a:rPr lang="fr-FR" i="1" dirty="0">
                          <a:latin typeface="Cambria Math" panose="02040503050406030204" pitchFamily="18" charset="0"/>
                        </a:rPr>
                        <m:t>𝑉</m:t>
                      </m:r>
                      <m:r>
                        <a:rPr lang="fr-FR" i="1" dirty="0">
                          <a:latin typeface="Cambria Math" panose="02040503050406030204" pitchFamily="18" charset="0"/>
                        </a:rPr>
                        <m:t> </m:t>
                      </m:r>
                      <m:rad>
                        <m:radPr>
                          <m:degHide m:val="on"/>
                          <m:ctrlPr>
                            <a:rPr lang="fr-FR" i="1" dirty="0">
                              <a:latin typeface="Cambria Math" panose="02040503050406030204" pitchFamily="18" charset="0"/>
                            </a:rPr>
                          </m:ctrlPr>
                        </m:radPr>
                        <m:deg/>
                        <m:e>
                          <m:r>
                            <a:rPr lang="fr-FR" i="1" dirty="0">
                              <a:latin typeface="Cambria Math" panose="02040503050406030204" pitchFamily="18" charset="0"/>
                            </a:rPr>
                            <m:t>2</m:t>
                          </m:r>
                        </m:e>
                      </m:rad>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m:rPr>
                          <m:sty m:val="p"/>
                        </m:rPr>
                        <a:rPr lang="fr-FR" i="1" dirty="0">
                          <a:latin typeface="Cambria Math" panose="02040503050406030204" pitchFamily="18" charset="0"/>
                        </a:rPr>
                        <m:t>sin</m:t>
                      </m:r>
                      <m:r>
                        <a:rPr lang="fr-FR" i="1" dirty="0">
                          <a:latin typeface="Cambria Math" panose="02040503050406030204" pitchFamily="18" charset="0"/>
                        </a:rPr>
                        <m:t>⁡(</m:t>
                      </m:r>
                      <m:r>
                        <a:rPr lang="el-GR" i="1" dirty="0">
                          <a:latin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2</m:t>
                          </m:r>
                          <m:r>
                            <a:rPr lang="fr-FR" i="1" dirty="0">
                              <a:latin typeface="Cambria Math" panose="02040503050406030204" pitchFamily="18" charset="0"/>
                              <a:ea typeface="Cambria Math" panose="02040503050406030204" pitchFamily="18" charset="0"/>
                            </a:rPr>
                            <m:t>𝜋</m:t>
                          </m:r>
                        </m:num>
                        <m:den>
                          <m:r>
                            <a:rPr lang="fr-FR" i="1" dirty="0">
                              <a:latin typeface="Cambria Math" panose="02040503050406030204" pitchFamily="18" charset="0"/>
                            </a:rPr>
                            <m:t>3</m:t>
                          </m:r>
                        </m:den>
                      </m:f>
                      <m:r>
                        <a:rPr lang="fr-FR" i="1" dirty="0">
                          <a:latin typeface="Cambria Math" panose="02040503050406030204" pitchFamily="18" charset="0"/>
                        </a:rPr>
                        <m:t>)</m:t>
                      </m:r>
                    </m:oMath>
                  </m:oMathPara>
                </a14:m>
                <a:endParaRPr lang="fr-FR" dirty="0"/>
              </a:p>
              <a:p>
                <a:pPr algn="just"/>
                <a:r>
                  <a:rPr lang="fr-FR" dirty="0" smtClean="0"/>
                  <a:t>La </a:t>
                </a:r>
                <a:r>
                  <a:rPr lang="fr-FR" dirty="0"/>
                  <a:t>représentation temporelle </a:t>
                </a:r>
                <a:r>
                  <a:rPr lang="fr-FR" dirty="0" smtClean="0"/>
                  <a:t>n'est </a:t>
                </a:r>
                <a:r>
                  <a:rPr lang="fr-FR" dirty="0"/>
                  <a:t>pas très aisée, nous utiliserons donc une représentation de Fresnel.</a:t>
                </a:r>
              </a:p>
              <a:p>
                <a:pPr algn="just"/>
                <a:r>
                  <a:rPr lang="fr-FR" dirty="0"/>
                  <a:t>Relions les trois neutres </a:t>
                </a:r>
                <a:r>
                  <a:rPr lang="fr-FR" dirty="0" smtClean="0"/>
                  <a:t>ensemble</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423552" y="1724753"/>
                <a:ext cx="6511637" cy="3930115"/>
              </a:xfrm>
              <a:prstGeom prst="rect">
                <a:avLst/>
              </a:prstGeom>
              <a:blipFill>
                <a:blip r:embed="rId3"/>
                <a:stretch>
                  <a:fillRect l="-654" t="-773" r="-654" b="-1391"/>
                </a:stretch>
              </a:blipFill>
            </p:spPr>
            <p:txBody>
              <a:bodyPr/>
              <a:lstStyle/>
              <a:p>
                <a:r>
                  <a:rPr lang="fr-FR">
                    <a:noFill/>
                  </a:rPr>
                  <a:t> </a:t>
                </a:r>
              </a:p>
            </p:txBody>
          </p:sp>
        </mc:Fallback>
      </mc:AlternateContent>
      <p:pic>
        <p:nvPicPr>
          <p:cNvPr id="6" name="Image 5"/>
          <p:cNvPicPr>
            <a:picLocks noChangeAspect="1"/>
          </p:cNvPicPr>
          <p:nvPr/>
        </p:nvPicPr>
        <p:blipFill>
          <a:blip r:embed="rId4"/>
          <a:stretch>
            <a:fillRect/>
          </a:stretch>
        </p:blipFill>
        <p:spPr>
          <a:xfrm>
            <a:off x="7071416" y="1530973"/>
            <a:ext cx="4984560" cy="2917760"/>
          </a:xfrm>
          <a:prstGeom prst="rect">
            <a:avLst/>
          </a:prstGeom>
        </p:spPr>
      </p:pic>
      <p:sp>
        <p:nvSpPr>
          <p:cNvPr id="7" name="Rectangle 6"/>
          <p:cNvSpPr/>
          <p:nvPr/>
        </p:nvSpPr>
        <p:spPr>
          <a:xfrm>
            <a:off x="4618735" y="722141"/>
            <a:ext cx="2954527" cy="369332"/>
          </a:xfrm>
          <a:prstGeom prst="rect">
            <a:avLst/>
          </a:prstGeom>
        </p:spPr>
        <p:txBody>
          <a:bodyPr wrap="none">
            <a:spAutoFit/>
          </a:bodyPr>
          <a:lstStyle/>
          <a:p>
            <a:r>
              <a:rPr lang="fr-FR" dirty="0"/>
              <a:t>Tension alternative triphasée </a:t>
            </a:r>
          </a:p>
        </p:txBody>
      </p:sp>
      <p:sp>
        <p:nvSpPr>
          <p:cNvPr id="8" name="Rectangle 7"/>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Tree>
    <p:extLst>
      <p:ext uri="{BB962C8B-B14F-4D97-AF65-F5344CB8AC3E}">
        <p14:creationId xmlns:p14="http://schemas.microsoft.com/office/powerpoint/2010/main" val="3921632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p:cNvPicPr>
            <a:picLocks noGrp="1" noChangeAspect="1"/>
          </p:cNvPicPr>
          <p:nvPr>
            <p:ph idx="1"/>
          </p:nvPr>
        </p:nvPicPr>
        <p:blipFill>
          <a:blip r:embed="rId2"/>
          <a:stretch>
            <a:fillRect/>
          </a:stretch>
        </p:blipFill>
        <p:spPr>
          <a:xfrm>
            <a:off x="7917123" y="118752"/>
            <a:ext cx="4191752" cy="2930927"/>
          </a:xfrm>
          <a:prstGeom prst="rect">
            <a:avLst/>
          </a:prstGeom>
        </p:spPr>
      </p:pic>
      <p:sp>
        <p:nvSpPr>
          <p:cNvPr id="5" name="Rectangle 4"/>
          <p:cNvSpPr/>
          <p:nvPr/>
        </p:nvSpPr>
        <p:spPr>
          <a:xfrm>
            <a:off x="154379" y="1074509"/>
            <a:ext cx="7418883"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 est alors possible de connecter une charge entre phase et neutre, donc soumise à la tension simple V, mais aussi de connecter une charge entre deux phases différentes qui est alors soumise à la différence de tension </a:t>
            </a:r>
            <a:r>
              <a:rPr lang="fr-FR" dirty="0" err="1"/>
              <a:t>instantannée</a:t>
            </a:r>
            <a:r>
              <a:rPr lang="fr-FR" dirty="0"/>
              <a:t> entre ces deux phases.</a:t>
            </a:r>
          </a:p>
          <a:p>
            <a:pPr marL="285750" indent="-285750">
              <a:lnSpc>
                <a:spcPct val="150000"/>
              </a:lnSpc>
              <a:buFont typeface="Arial" panose="020B0604020202020204" pitchFamily="34" charset="0"/>
              <a:buChar char="•"/>
            </a:pPr>
            <a:r>
              <a:rPr lang="fr-FR" dirty="0" smtClean="0"/>
              <a:t>Cette </a:t>
            </a:r>
            <a:r>
              <a:rPr lang="fr-FR" dirty="0"/>
              <a:t>différence de tension entre phases est appelée tension composée.</a:t>
            </a:r>
          </a:p>
          <a:p>
            <a:pPr marL="285750" indent="-285750">
              <a:lnSpc>
                <a:spcPct val="150000"/>
              </a:lnSpc>
              <a:buFont typeface="Arial" panose="020B0604020202020204" pitchFamily="34" charset="0"/>
              <a:buChar char="•"/>
            </a:pPr>
            <a:r>
              <a:rPr lang="fr-FR" dirty="0" smtClean="0"/>
              <a:t>Les </a:t>
            </a:r>
            <a:r>
              <a:rPr lang="fr-FR" dirty="0"/>
              <a:t>tensions composées sont notées U</a:t>
            </a:r>
            <a:r>
              <a:rPr lang="fr-FR" baseline="-25000" dirty="0"/>
              <a:t>12</a:t>
            </a:r>
            <a:r>
              <a:rPr lang="fr-FR" dirty="0"/>
              <a:t>, U</a:t>
            </a:r>
            <a:r>
              <a:rPr lang="fr-FR" baseline="-25000" dirty="0"/>
              <a:t>23</a:t>
            </a:r>
            <a:r>
              <a:rPr lang="fr-FR" dirty="0"/>
              <a:t> et </a:t>
            </a:r>
            <a:r>
              <a:rPr lang="fr-FR" dirty="0" smtClean="0"/>
              <a:t>U</a:t>
            </a:r>
            <a:r>
              <a:rPr lang="fr-FR" baseline="-25000" dirty="0" smtClean="0"/>
              <a:t>31</a:t>
            </a:r>
            <a:r>
              <a:rPr lang="fr-FR" dirty="0" smtClean="0"/>
              <a:t>.</a:t>
            </a:r>
          </a:p>
          <a:p>
            <a:pPr marL="285750" indent="-285750">
              <a:lnSpc>
                <a:spcPct val="150000"/>
              </a:lnSpc>
              <a:buFont typeface="Arial" panose="020B0604020202020204" pitchFamily="34" charset="0"/>
              <a:buChar char="•"/>
            </a:pPr>
            <a:r>
              <a:rPr lang="fr-FR" dirty="0"/>
              <a:t>La tension composée U</a:t>
            </a:r>
            <a:r>
              <a:rPr lang="fr-FR" baseline="-25000" dirty="0"/>
              <a:t>12</a:t>
            </a:r>
            <a:r>
              <a:rPr lang="fr-FR" dirty="0"/>
              <a:t> est la différence vectorielle des tensions simples V</a:t>
            </a:r>
            <a:r>
              <a:rPr lang="fr-FR" baseline="-25000" dirty="0"/>
              <a:t>1N</a:t>
            </a:r>
            <a:r>
              <a:rPr lang="fr-FR" dirty="0"/>
              <a:t> et V</a:t>
            </a:r>
            <a:r>
              <a:rPr lang="fr-FR" baseline="-25000" dirty="0"/>
              <a:t>2N</a:t>
            </a:r>
            <a:r>
              <a:rPr lang="fr-FR" dirty="0"/>
              <a:t> déphasées de 120</a:t>
            </a:r>
            <a:r>
              <a:rPr lang="fr-FR" dirty="0" smtClean="0"/>
              <a:t>°.</a:t>
            </a:r>
            <a:endParaRPr lang="fr-FR" dirty="0"/>
          </a:p>
        </p:txBody>
      </p:sp>
      <p:sp>
        <p:nvSpPr>
          <p:cNvPr id="6" name="Rectangle 5"/>
          <p:cNvSpPr/>
          <p:nvPr/>
        </p:nvSpPr>
        <p:spPr>
          <a:xfrm>
            <a:off x="4618735" y="631732"/>
            <a:ext cx="2954527" cy="369332"/>
          </a:xfrm>
          <a:prstGeom prst="rect">
            <a:avLst/>
          </a:prstGeom>
        </p:spPr>
        <p:txBody>
          <a:bodyPr wrap="none">
            <a:spAutoFit/>
          </a:bodyPr>
          <a:lstStyle/>
          <a:p>
            <a:r>
              <a:rPr lang="fr-FR" dirty="0"/>
              <a:t>Tension alternative triphasée </a:t>
            </a:r>
          </a:p>
        </p:txBody>
      </p:sp>
      <p:sp>
        <p:nvSpPr>
          <p:cNvPr id="7" name="Rectangle 6"/>
          <p:cNvSpPr/>
          <p:nvPr/>
        </p:nvSpPr>
        <p:spPr>
          <a:xfrm>
            <a:off x="4955366" y="20684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pic>
        <p:nvPicPr>
          <p:cNvPr id="9" name="Image 8"/>
          <p:cNvPicPr>
            <a:picLocks noChangeAspect="1"/>
          </p:cNvPicPr>
          <p:nvPr/>
        </p:nvPicPr>
        <p:blipFill>
          <a:blip r:embed="rId3"/>
          <a:stretch>
            <a:fillRect/>
          </a:stretch>
        </p:blipFill>
        <p:spPr>
          <a:xfrm>
            <a:off x="7957136" y="3144682"/>
            <a:ext cx="4148640" cy="1973582"/>
          </a:xfrm>
          <a:prstGeom prst="rect">
            <a:avLst/>
          </a:prstGeom>
        </p:spPr>
      </p:pic>
      <p:pic>
        <p:nvPicPr>
          <p:cNvPr id="11" name="Image 10"/>
          <p:cNvPicPr>
            <a:picLocks noChangeAspect="1"/>
          </p:cNvPicPr>
          <p:nvPr/>
        </p:nvPicPr>
        <p:blipFill>
          <a:blip r:embed="rId4"/>
          <a:stretch>
            <a:fillRect/>
          </a:stretch>
        </p:blipFill>
        <p:spPr>
          <a:xfrm>
            <a:off x="7957136" y="5165764"/>
            <a:ext cx="4148640" cy="1603170"/>
          </a:xfrm>
          <a:prstGeom prst="rect">
            <a:avLst/>
          </a:prstGeom>
        </p:spPr>
      </p:pic>
      <p:sp>
        <p:nvSpPr>
          <p:cNvPr id="12" name="Rectangle 11"/>
          <p:cNvSpPr/>
          <p:nvPr/>
        </p:nvSpPr>
        <p:spPr>
          <a:xfrm>
            <a:off x="154377" y="5023262"/>
            <a:ext cx="7418883"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Les alternateurs avions </a:t>
            </a:r>
            <a:r>
              <a:rPr lang="fr-FR" dirty="0" smtClean="0"/>
              <a:t>délivrent </a:t>
            </a:r>
            <a:r>
              <a:rPr lang="fr-FR" dirty="0"/>
              <a:t>en général une tension simple de 115 volts efficaces, et donc U (tension composée) = 200 volts.</a:t>
            </a:r>
          </a:p>
          <a:p>
            <a:pPr>
              <a:lnSpc>
                <a:spcPct val="150000"/>
              </a:lnSpc>
            </a:pPr>
            <a:r>
              <a:rPr lang="fr-FR" dirty="0" smtClean="0"/>
              <a:t>C'est </a:t>
            </a:r>
            <a:r>
              <a:rPr lang="fr-FR" dirty="0"/>
              <a:t>pourquoi nous parlerons plus avant d'alternateurs 115/200.</a:t>
            </a:r>
          </a:p>
        </p:txBody>
      </p:sp>
    </p:spTree>
    <p:extLst>
      <p:ext uri="{BB962C8B-B14F-4D97-AF65-F5344CB8AC3E}">
        <p14:creationId xmlns:p14="http://schemas.microsoft.com/office/powerpoint/2010/main" val="698758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7608" y="917661"/>
            <a:ext cx="1076597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Il </a:t>
            </a:r>
            <a:r>
              <a:rPr lang="fr-FR" dirty="0"/>
              <a:t>est possible de réduire de moitié le nombre de fils de phase d’une </a:t>
            </a:r>
            <a:r>
              <a:rPr lang="fr-FR" dirty="0" smtClean="0"/>
              <a:t>distribution en groupant </a:t>
            </a:r>
            <a:r>
              <a:rPr lang="fr-FR" dirty="0"/>
              <a:t>les éléments générateurs ou récepteurs de deux façons différentes.</a:t>
            </a:r>
          </a:p>
          <a:p>
            <a:pPr marL="285750" indent="-285750" algn="just">
              <a:lnSpc>
                <a:spcPct val="150000"/>
              </a:lnSpc>
              <a:buFont typeface="Arial" panose="020B0604020202020204" pitchFamily="34" charset="0"/>
              <a:buChar char="•"/>
            </a:pPr>
            <a:r>
              <a:rPr lang="fr-FR" dirty="0" smtClean="0"/>
              <a:t> </a:t>
            </a:r>
            <a:r>
              <a:rPr lang="fr-FR" dirty="0"/>
              <a:t>groupement étoile</a:t>
            </a:r>
          </a:p>
          <a:p>
            <a:pPr marL="285750" indent="-285750" algn="just">
              <a:lnSpc>
                <a:spcPct val="150000"/>
              </a:lnSpc>
              <a:buFont typeface="Arial" panose="020B0604020202020204" pitchFamily="34" charset="0"/>
              <a:buChar char="•"/>
            </a:pPr>
            <a:r>
              <a:rPr lang="fr-FR" dirty="0" smtClean="0"/>
              <a:t>groupement triangle</a:t>
            </a:r>
            <a:endParaRPr lang="fr-FR" dirty="0"/>
          </a:p>
        </p:txBody>
      </p:sp>
      <p:sp>
        <p:nvSpPr>
          <p:cNvPr id="7" name="Rectangle 6"/>
          <p:cNvSpPr/>
          <p:nvPr/>
        </p:nvSpPr>
        <p:spPr>
          <a:xfrm>
            <a:off x="4402631" y="472142"/>
            <a:ext cx="3516027" cy="369332"/>
          </a:xfrm>
          <a:prstGeom prst="rect">
            <a:avLst/>
          </a:prstGeom>
        </p:spPr>
        <p:txBody>
          <a:bodyPr wrap="none">
            <a:spAutoFit/>
          </a:bodyPr>
          <a:lstStyle/>
          <a:p>
            <a:r>
              <a:rPr lang="fr-FR" dirty="0"/>
              <a:t>DIFFERENTS MONTAGES TRIPHASES</a:t>
            </a:r>
          </a:p>
        </p:txBody>
      </p:sp>
      <p:pic>
        <p:nvPicPr>
          <p:cNvPr id="8" name="Image 7"/>
          <p:cNvPicPr>
            <a:picLocks noChangeAspect="1"/>
          </p:cNvPicPr>
          <p:nvPr/>
        </p:nvPicPr>
        <p:blipFill>
          <a:blip r:embed="rId2"/>
          <a:stretch>
            <a:fillRect/>
          </a:stretch>
        </p:blipFill>
        <p:spPr>
          <a:xfrm>
            <a:off x="1257499" y="2824362"/>
            <a:ext cx="3378529" cy="2109521"/>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437608" y="5284815"/>
            <a:ext cx="482019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Les </a:t>
            </a:r>
            <a:r>
              <a:rPr lang="fr-FR" dirty="0"/>
              <a:t>tensions simples mesurées </a:t>
            </a:r>
            <a:endParaRPr lang="fr-FR" dirty="0" smtClean="0"/>
          </a:p>
          <a:p>
            <a:pPr marL="285750" indent="-285750">
              <a:buFont typeface="Arial" panose="020B0604020202020204" pitchFamily="34" charset="0"/>
              <a:buChar char="•"/>
            </a:pPr>
            <a:r>
              <a:rPr lang="fr-FR" dirty="0" smtClean="0"/>
              <a:t>entre </a:t>
            </a:r>
            <a:r>
              <a:rPr lang="fr-FR" dirty="0"/>
              <a:t>chaque fil de phase et le point neutre N. </a:t>
            </a:r>
            <a:endParaRPr lang="fr-FR" dirty="0" smtClean="0"/>
          </a:p>
          <a:p>
            <a:pPr marL="285750" indent="-285750">
              <a:buFont typeface="Arial" panose="020B0604020202020204" pitchFamily="34" charset="0"/>
              <a:buChar char="•"/>
            </a:pPr>
            <a:r>
              <a:rPr lang="fr-FR" dirty="0" smtClean="0"/>
              <a:t>entre </a:t>
            </a:r>
            <a:r>
              <a:rPr lang="fr-FR" dirty="0"/>
              <a:t>2 fils de phase. </a:t>
            </a:r>
          </a:p>
        </p:txBody>
      </p:sp>
      <p:pic>
        <p:nvPicPr>
          <p:cNvPr id="10" name="Image 9"/>
          <p:cNvPicPr>
            <a:picLocks noChangeAspect="1"/>
          </p:cNvPicPr>
          <p:nvPr/>
        </p:nvPicPr>
        <p:blipFill rotWithShape="1">
          <a:blip r:embed="rId3"/>
          <a:srcRect r="38122"/>
          <a:stretch/>
        </p:blipFill>
        <p:spPr>
          <a:xfrm>
            <a:off x="6678385" y="2654396"/>
            <a:ext cx="3499757" cy="2449451"/>
          </a:xfrm>
          <a:prstGeom prst="rect">
            <a:avLst/>
          </a:prstGeom>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6302829" y="5277728"/>
            <a:ext cx="534488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Chaque </a:t>
            </a:r>
            <a:r>
              <a:rPr lang="fr-FR" dirty="0"/>
              <a:t>récepteur est alimenté entre 2 fils de phase, donc sous la tension composée U,</a:t>
            </a:r>
          </a:p>
          <a:p>
            <a:r>
              <a:rPr lang="fr-FR" dirty="0" smtClean="0"/>
              <a:t>une </a:t>
            </a:r>
            <a:r>
              <a:rPr lang="fr-FR" dirty="0"/>
              <a:t>seule tension disponible.</a:t>
            </a:r>
          </a:p>
        </p:txBody>
      </p:sp>
      <p:sp>
        <p:nvSpPr>
          <p:cNvPr id="12" name="Rectangle 11"/>
          <p:cNvSpPr/>
          <p:nvPr/>
        </p:nvSpPr>
        <p:spPr>
          <a:xfrm>
            <a:off x="4955366" y="88096"/>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Tree>
    <p:extLst>
      <p:ext uri="{BB962C8B-B14F-4D97-AF65-F5344CB8AC3E}">
        <p14:creationId xmlns:p14="http://schemas.microsoft.com/office/powerpoint/2010/main" val="15888596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67B3D55-2A03-E8AF-92E0-5FF1C9345E36}"/>
                  </a:ext>
                </a:extLst>
              </p:cNvPr>
              <p:cNvSpPr txBox="1"/>
              <p:nvPr/>
            </p:nvSpPr>
            <p:spPr>
              <a:xfrm>
                <a:off x="238845" y="967154"/>
                <a:ext cx="7321705" cy="56628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lnSpc>
                    <a:spcPct val="150000"/>
                  </a:lnSpc>
                  <a:spcBef>
                    <a:spcPts val="200"/>
                  </a:spcBef>
                </a:pPr>
                <a:r>
                  <a:rPr lang="fr-FR" b="1" dirty="0">
                    <a:solidFill>
                      <a:srgbClr val="2F5496"/>
                    </a:solidFill>
                    <a:effectLst/>
                    <a:ea typeface="Times New Roman" panose="02020603050405020304" pitchFamily="18" charset="0"/>
                    <a:cs typeface="Times New Roman" panose="02020603050405020304" pitchFamily="18" charset="0"/>
                  </a:rPr>
                  <a:t>CHOIX DE LA FREQUENCE 400 Hz</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L’emploi d’une fréquence élevée permet une réduction sensible du poids</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La FEM induite est régie par la loi de Faraday</a:t>
                </a:r>
                <a:r>
                  <a:rPr lang="fr-FR" dirty="0">
                    <a:solidFill>
                      <a:srgbClr val="000000"/>
                    </a:solidFill>
                    <a:ea typeface="DejaVu Sans" panose="020B0603030804020204" pitchFamily="34" charset="0"/>
                    <a:cs typeface="DejaVu Sans" panose="020B0603030804020204" pitchFamily="34" charset="0"/>
                  </a:rPr>
                  <a:t>: </a:t>
                </a:r>
                <a:endParaRPr lang="de-DE" b="0" i="1" dirty="0">
                  <a:solidFill>
                    <a:srgbClr val="000000"/>
                  </a:solidFill>
                  <a:latin typeface="Cambria Math" panose="02040503050406030204" pitchFamily="18" charset="0"/>
                  <a:ea typeface="DejaVu Sans" panose="020B0603030804020204" pitchFamily="34" charset="0"/>
                  <a:cs typeface="DejaVu Sans" panose="020B0603030804020204"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𝑒</m:t>
                      </m:r>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m:t>
                      </m:r>
                      <m:f>
                        <m:fPr>
                          <m:type m:val="skw"/>
                          <m:ctrlP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ctrlPr>
                        </m:fPr>
                        <m:num>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num>
                        <m:den>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r>
                            <a:rPr lang="de-DE" b="0"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𝑡</m:t>
                          </m:r>
                        </m:den>
                      </m:f>
                    </m:oMath>
                  </m:oMathPara>
                </a14:m>
                <a:endParaRPr lang="fr-FR" dirty="0">
                  <a:solidFill>
                    <a:srgbClr val="000000"/>
                  </a:solidFill>
                  <a:effectLst/>
                  <a:ea typeface="DejaVu Sans" panose="020B0603030804020204" pitchFamily="34" charset="0"/>
                  <a:cs typeface="DejaVu Sans" panose="020B0603030804020204" pitchFamily="34" charset="0"/>
                </a:endParaRP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Il en résulte que pour obtenir une même FEM si la fréquence est élevée, il suffira d’un flux plus faible</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donc moins de spires N constituant le bobinage, moins de fer pour la réalisation du circuit magnétique, d’où gain de poids. </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Dans ce domaine, il aurait été possible d’augmenter la fréquence ; </a:t>
                </a:r>
                <a:r>
                  <a:rPr lang="fr-FR" dirty="0" smtClean="0">
                    <a:solidFill>
                      <a:srgbClr val="000000"/>
                    </a:solidFill>
                    <a:ea typeface="DejaVu Sans" panose="020B0603030804020204" pitchFamily="34" charset="0"/>
                    <a:cs typeface="DejaVu Sans" panose="020B0603030804020204" pitchFamily="34" charset="0"/>
                  </a:rPr>
                  <a:t>Mais les </a:t>
                </a:r>
                <a:r>
                  <a:rPr lang="fr-FR" dirty="0">
                    <a:solidFill>
                      <a:srgbClr val="000000"/>
                    </a:solidFill>
                    <a:ea typeface="DejaVu Sans" panose="020B0603030804020204" pitchFamily="34" charset="0"/>
                    <a:cs typeface="DejaVu Sans" panose="020B0603030804020204" pitchFamily="34" charset="0"/>
                  </a:rPr>
                  <a:t>pertes par hystérésis et courants de Foucault qui prennent naissance dans les circuits magnétiques sont dépendants de la fréquence: Diminuer le rendement des équipements et accroître leur échauffement. </a:t>
                </a:r>
                <a:endParaRPr lang="fr-FR" dirty="0" smtClean="0">
                  <a:solidFill>
                    <a:srgbClr val="000000"/>
                  </a:solidFill>
                  <a:ea typeface="DejaVu Sans" panose="020B0603030804020204" pitchFamily="34" charset="0"/>
                  <a:cs typeface="DejaVu Sans" panose="020B0603030804020204" pitchFamily="34" charset="0"/>
                </a:endParaRPr>
              </a:p>
              <a:p>
                <a:pPr marL="285750" indent="-285750">
                  <a:lnSpc>
                    <a:spcPct val="150000"/>
                  </a:lnSpc>
                  <a:buFont typeface="Arial" panose="020B0604020202020204" pitchFamily="34" charset="0"/>
                  <a:buChar char="•"/>
                </a:pPr>
                <a:r>
                  <a:rPr lang="fr-FR" dirty="0" err="1" smtClean="0">
                    <a:solidFill>
                      <a:srgbClr val="000000"/>
                    </a:solidFill>
                    <a:ea typeface="DejaVu Sans" panose="020B0603030804020204" pitchFamily="34" charset="0"/>
                    <a:cs typeface="DejaVu Sans" panose="020B0603030804020204" pitchFamily="34" charset="0"/>
                  </a:rPr>
                  <a:t>Frequence</a:t>
                </a:r>
                <a:r>
                  <a:rPr lang="fr-FR" dirty="0" smtClean="0">
                    <a:solidFill>
                      <a:srgbClr val="000000"/>
                    </a:solidFill>
                    <a:ea typeface="DejaVu Sans" panose="020B0603030804020204" pitchFamily="34" charset="0"/>
                    <a:cs typeface="DejaVu Sans" panose="020B0603030804020204" pitchFamily="34" charset="0"/>
                  </a:rPr>
                  <a:t> optimale: 400 </a:t>
                </a:r>
                <a:r>
                  <a:rPr lang="fr-FR" dirty="0">
                    <a:solidFill>
                      <a:srgbClr val="000000"/>
                    </a:solidFill>
                    <a:ea typeface="DejaVu Sans" panose="020B0603030804020204" pitchFamily="34" charset="0"/>
                    <a:cs typeface="DejaVu Sans" panose="020B0603030804020204" pitchFamily="34" charset="0"/>
                  </a:rPr>
                  <a:t>Hz </a:t>
                </a:r>
              </a:p>
            </p:txBody>
          </p:sp>
        </mc:Choice>
        <mc:Fallback xmlns="">
          <p:sp>
            <p:nvSpPr>
              <p:cNvPr id="5" name="ZoneTexte 4">
                <a:extLst>
                  <a:ext uri="{FF2B5EF4-FFF2-40B4-BE49-F238E27FC236}">
                    <a16:creationId xmlns:a16="http://schemas.microsoft.com/office/drawing/2014/main" id="{A67B3D55-2A03-E8AF-92E0-5FF1C9345E36}"/>
                  </a:ext>
                </a:extLst>
              </p:cNvPr>
              <p:cNvSpPr txBox="1">
                <a:spLocks noRot="1" noChangeAspect="1" noMove="1" noResize="1" noEditPoints="1" noAdjustHandles="1" noChangeArrowheads="1" noChangeShapeType="1" noTextEdit="1"/>
              </p:cNvSpPr>
              <p:nvPr/>
            </p:nvSpPr>
            <p:spPr>
              <a:xfrm>
                <a:off x="238845" y="967154"/>
                <a:ext cx="7321705" cy="5662832"/>
              </a:xfrm>
              <a:prstGeom prst="rect">
                <a:avLst/>
              </a:prstGeom>
              <a:blipFill>
                <a:blip r:embed="rId2"/>
                <a:stretch>
                  <a:fillRect l="-416" r="-831"/>
                </a:stretch>
              </a:blipFill>
              <a:ln w="12700" cap="flat" cmpd="sng" algn="ctr">
                <a:solidFill>
                  <a:schemeClr val="accent2"/>
                </a:solidFill>
                <a:prstDash val="solid"/>
                <a:miter lim="800000"/>
              </a:ln>
              <a:effectLst/>
            </p:spPr>
            <p:txBody>
              <a:bodyPr/>
              <a:lstStyle/>
              <a:p>
                <a:r>
                  <a:rPr lang="fr-FR">
                    <a:noFill/>
                  </a:rPr>
                  <a:t> </a:t>
                </a:r>
              </a:p>
            </p:txBody>
          </p:sp>
        </mc:Fallback>
      </mc:AlternateContent>
      <p:grpSp>
        <p:nvGrpSpPr>
          <p:cNvPr id="6" name="Groupe 5">
            <a:extLst>
              <a:ext uri="{FF2B5EF4-FFF2-40B4-BE49-F238E27FC236}">
                <a16:creationId xmlns:a16="http://schemas.microsoft.com/office/drawing/2014/main" id="{26E023BD-3580-6887-D974-04E825A297C2}"/>
              </a:ext>
            </a:extLst>
          </p:cNvPr>
          <p:cNvGrpSpPr/>
          <p:nvPr/>
        </p:nvGrpSpPr>
        <p:grpSpPr>
          <a:xfrm>
            <a:off x="8359039" y="2777609"/>
            <a:ext cx="3746494" cy="2890568"/>
            <a:chOff x="5078017" y="1747533"/>
            <a:chExt cx="5209814" cy="3370470"/>
          </a:xfrm>
        </p:grpSpPr>
        <p:pic>
          <p:nvPicPr>
            <p:cNvPr id="7" name="image13.png">
              <a:extLst>
                <a:ext uri="{FF2B5EF4-FFF2-40B4-BE49-F238E27FC236}">
                  <a16:creationId xmlns:a16="http://schemas.microsoft.com/office/drawing/2014/main" id="{AB3170B6-DEA4-1BBB-223F-6FDF7D804231}"/>
                </a:ext>
              </a:extLst>
            </p:cNvPr>
            <p:cNvPicPr>
              <a:picLocks noChangeAspect="1"/>
            </p:cNvPicPr>
            <p:nvPr/>
          </p:nvPicPr>
          <p:blipFill>
            <a:blip r:embed="rId3" cstate="print"/>
            <a:stretch>
              <a:fillRect/>
            </a:stretch>
          </p:blipFill>
          <p:spPr>
            <a:xfrm>
              <a:off x="5177645" y="2131130"/>
              <a:ext cx="4615258" cy="2812264"/>
            </a:xfrm>
            <a:prstGeom prst="rect">
              <a:avLst/>
            </a:prstGeom>
          </p:spPr>
        </p:pic>
        <p:sp>
          <p:nvSpPr>
            <p:cNvPr id="8" name="ZoneTexte 7">
              <a:extLst>
                <a:ext uri="{FF2B5EF4-FFF2-40B4-BE49-F238E27FC236}">
                  <a16:creationId xmlns:a16="http://schemas.microsoft.com/office/drawing/2014/main" id="{BD23D547-3320-C2D2-6BA1-1A94B0926D7C}"/>
                </a:ext>
              </a:extLst>
            </p:cNvPr>
            <p:cNvSpPr txBox="1"/>
            <p:nvPr/>
          </p:nvSpPr>
          <p:spPr>
            <a:xfrm>
              <a:off x="9297975" y="4254107"/>
              <a:ext cx="989856"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F (</a:t>
              </a:r>
              <a:r>
                <a:rPr lang="fr-FR" sz="1800" dirty="0" err="1">
                  <a:effectLst/>
                  <a:latin typeface="Times New Roman" panose="02020603050405020304" pitchFamily="18" charset="0"/>
                  <a:ea typeface="Calibri" panose="020F0502020204030204" pitchFamily="34" charset="0"/>
                </a:rPr>
                <a:t>hz</a:t>
              </a:r>
              <a:r>
                <a:rPr lang="fr-FR" sz="1800" dirty="0">
                  <a:effectLst/>
                  <a:latin typeface="Times New Roman" panose="02020603050405020304" pitchFamily="18" charset="0"/>
                  <a:ea typeface="Calibri" panose="020F0502020204030204" pitchFamily="34" charset="0"/>
                </a:rPr>
                <a:t> )</a:t>
              </a:r>
              <a:endParaRPr lang="fr-FR" dirty="0"/>
            </a:p>
          </p:txBody>
        </p:sp>
        <p:sp>
          <p:nvSpPr>
            <p:cNvPr id="9" name="ZoneTexte 8">
              <a:extLst>
                <a:ext uri="{FF2B5EF4-FFF2-40B4-BE49-F238E27FC236}">
                  <a16:creationId xmlns:a16="http://schemas.microsoft.com/office/drawing/2014/main" id="{995A4402-8F10-FA1E-F198-A2846286E02E}"/>
                </a:ext>
              </a:extLst>
            </p:cNvPr>
            <p:cNvSpPr txBox="1"/>
            <p:nvPr/>
          </p:nvSpPr>
          <p:spPr>
            <a:xfrm>
              <a:off x="8707129" y="229538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Pertes fer</a:t>
              </a:r>
            </a:p>
          </p:txBody>
        </p:sp>
        <p:sp>
          <p:nvSpPr>
            <p:cNvPr id="10" name="ZoneTexte 9">
              <a:extLst>
                <a:ext uri="{FF2B5EF4-FFF2-40B4-BE49-F238E27FC236}">
                  <a16:creationId xmlns:a16="http://schemas.microsoft.com/office/drawing/2014/main" id="{81713EEF-40ED-C7D2-2DD9-9DF5EA8E7431}"/>
                </a:ext>
              </a:extLst>
            </p:cNvPr>
            <p:cNvSpPr txBox="1"/>
            <p:nvPr/>
          </p:nvSpPr>
          <p:spPr>
            <a:xfrm>
              <a:off x="6458527" y="1806577"/>
              <a:ext cx="2649674" cy="430650"/>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 fournie = Cste</a:t>
              </a:r>
            </a:p>
          </p:txBody>
        </p:sp>
        <p:sp>
          <p:nvSpPr>
            <p:cNvPr id="11" name="ZoneTexte 10">
              <a:extLst>
                <a:ext uri="{FF2B5EF4-FFF2-40B4-BE49-F238E27FC236}">
                  <a16:creationId xmlns:a16="http://schemas.microsoft.com/office/drawing/2014/main" id="{476B57AC-C148-CFCE-5CC1-BD013DB0AB56}"/>
                </a:ext>
              </a:extLst>
            </p:cNvPr>
            <p:cNvSpPr txBox="1"/>
            <p:nvPr/>
          </p:nvSpPr>
          <p:spPr>
            <a:xfrm>
              <a:off x="5078017" y="174753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Masse Kg</a:t>
              </a:r>
            </a:p>
          </p:txBody>
        </p:sp>
        <p:sp>
          <p:nvSpPr>
            <p:cNvPr id="12" name="ZoneTexte 11">
              <a:extLst>
                <a:ext uri="{FF2B5EF4-FFF2-40B4-BE49-F238E27FC236}">
                  <a16:creationId xmlns:a16="http://schemas.microsoft.com/office/drawing/2014/main" id="{BE429D0F-3236-2325-C743-F40ADF74316B}"/>
                </a:ext>
              </a:extLst>
            </p:cNvPr>
            <p:cNvSpPr txBox="1"/>
            <p:nvPr/>
          </p:nvSpPr>
          <p:spPr>
            <a:xfrm>
              <a:off x="7744296" y="4748671"/>
              <a:ext cx="579546" cy="369332"/>
            </a:xfrm>
            <a:prstGeom prst="rect">
              <a:avLst/>
            </a:prstGeom>
            <a:noFill/>
          </p:spPr>
          <p:txBody>
            <a:bodyPr wrap="square" rtlCol="0">
              <a:spAutoFit/>
            </a:bodyPr>
            <a:lstStyle/>
            <a:p>
              <a:r>
                <a:rPr lang="fr-FR" dirty="0">
                  <a:latin typeface="Times New Roman" panose="02020603050405020304" pitchFamily="18" charset="0"/>
                </a:rPr>
                <a:t>400</a:t>
              </a:r>
              <a:endParaRPr lang="fr-FR" dirty="0"/>
            </a:p>
          </p:txBody>
        </p:sp>
        <p:sp>
          <p:nvSpPr>
            <p:cNvPr id="13" name="ZoneTexte 12">
              <a:extLst>
                <a:ext uri="{FF2B5EF4-FFF2-40B4-BE49-F238E27FC236}">
                  <a16:creationId xmlns:a16="http://schemas.microsoft.com/office/drawing/2014/main" id="{5A2A2AF7-2E7B-53EA-DB17-3FA2C7D76255}"/>
                </a:ext>
              </a:extLst>
            </p:cNvPr>
            <p:cNvSpPr txBox="1"/>
            <p:nvPr/>
          </p:nvSpPr>
          <p:spPr>
            <a:xfrm>
              <a:off x="6376144" y="4748671"/>
              <a:ext cx="579546" cy="369332"/>
            </a:xfrm>
            <a:prstGeom prst="rect">
              <a:avLst/>
            </a:prstGeom>
            <a:noFill/>
          </p:spPr>
          <p:txBody>
            <a:bodyPr wrap="square" rtlCol="0">
              <a:spAutoFit/>
            </a:bodyPr>
            <a:lstStyle/>
            <a:p>
              <a:r>
                <a:rPr lang="fr-FR" dirty="0">
                  <a:latin typeface="Times New Roman" panose="02020603050405020304" pitchFamily="18" charset="0"/>
                </a:rPr>
                <a:t>50</a:t>
              </a:r>
              <a:endParaRPr lang="fr-FR" dirty="0"/>
            </a:p>
          </p:txBody>
        </p:sp>
        <p:sp>
          <p:nvSpPr>
            <p:cNvPr id="14" name="ZoneTexte 13">
              <a:extLst>
                <a:ext uri="{FF2B5EF4-FFF2-40B4-BE49-F238E27FC236}">
                  <a16:creationId xmlns:a16="http://schemas.microsoft.com/office/drawing/2014/main" id="{DC6FB84B-0281-EFF6-C070-CB3817600966}"/>
                </a:ext>
              </a:extLst>
            </p:cNvPr>
            <p:cNvSpPr txBox="1"/>
            <p:nvPr/>
          </p:nvSpPr>
          <p:spPr>
            <a:xfrm>
              <a:off x="5106457" y="4069441"/>
              <a:ext cx="579546" cy="369332"/>
            </a:xfrm>
            <a:prstGeom prst="rect">
              <a:avLst/>
            </a:prstGeom>
            <a:noFill/>
          </p:spPr>
          <p:txBody>
            <a:bodyPr wrap="square" rtlCol="0">
              <a:spAutoFit/>
            </a:bodyPr>
            <a:lstStyle/>
            <a:p>
              <a:r>
                <a:rPr lang="fr-FR" dirty="0">
                  <a:latin typeface="Times New Roman" panose="02020603050405020304" pitchFamily="18" charset="0"/>
                </a:rPr>
                <a:t>20</a:t>
              </a:r>
              <a:endParaRPr lang="fr-FR" dirty="0"/>
            </a:p>
          </p:txBody>
        </p:sp>
        <p:sp>
          <p:nvSpPr>
            <p:cNvPr id="15" name="ZoneTexte 14">
              <a:extLst>
                <a:ext uri="{FF2B5EF4-FFF2-40B4-BE49-F238E27FC236}">
                  <a16:creationId xmlns:a16="http://schemas.microsoft.com/office/drawing/2014/main" id="{7A22D835-9002-DBFB-1DD4-F45CE382F99D}"/>
                </a:ext>
              </a:extLst>
            </p:cNvPr>
            <p:cNvSpPr txBox="1"/>
            <p:nvPr/>
          </p:nvSpPr>
          <p:spPr>
            <a:xfrm>
              <a:off x="5080000" y="2568665"/>
              <a:ext cx="579546" cy="369332"/>
            </a:xfrm>
            <a:prstGeom prst="rect">
              <a:avLst/>
            </a:prstGeom>
            <a:noFill/>
          </p:spPr>
          <p:txBody>
            <a:bodyPr wrap="square" rtlCol="0">
              <a:spAutoFit/>
            </a:bodyPr>
            <a:lstStyle/>
            <a:p>
              <a:r>
                <a:rPr lang="fr-FR" dirty="0">
                  <a:latin typeface="Times New Roman" panose="02020603050405020304" pitchFamily="18" charset="0"/>
                </a:rPr>
                <a:t>100</a:t>
              </a:r>
              <a:endParaRPr lang="fr-FR" dirty="0"/>
            </a:p>
          </p:txBody>
        </p:sp>
      </p:grpSp>
      <p:sp>
        <p:nvSpPr>
          <p:cNvPr id="16" name="Titre 1">
            <a:extLst>
              <a:ext uri="{FF2B5EF4-FFF2-40B4-BE49-F238E27FC236}">
                <a16:creationId xmlns:a16="http://schemas.microsoft.com/office/drawing/2014/main" id="{83BC9F1C-73E4-9638-70CB-3969EDE2881B}"/>
              </a:ext>
            </a:extLst>
          </p:cNvPr>
          <p:cNvSpPr>
            <a:spLocks noGrp="1"/>
          </p:cNvSpPr>
          <p:nvPr>
            <p:ph type="title"/>
          </p:nvPr>
        </p:nvSpPr>
        <p:spPr>
          <a:xfrm>
            <a:off x="4728586" y="369332"/>
            <a:ext cx="3394075" cy="355063"/>
          </a:xfrm>
          <a:noFill/>
          <a:ln>
            <a:noFill/>
          </a:ln>
        </p:spPr>
        <p:style>
          <a:lnRef idx="2">
            <a:schemeClr val="accent2"/>
          </a:lnRef>
          <a:fillRef idx="1">
            <a:schemeClr val="lt1"/>
          </a:fillRef>
          <a:effectRef idx="0">
            <a:schemeClr val="accent2"/>
          </a:effectRef>
          <a:fontRef idx="minor">
            <a:schemeClr val="dk1"/>
          </a:fontRef>
        </p:style>
        <p:txBody>
          <a:bodyPr>
            <a:normAutofit fontScale="90000"/>
          </a:bodyPr>
          <a:lstStyle/>
          <a:p>
            <a:pPr algn="ctr">
              <a:lnSpc>
                <a:spcPct val="100000"/>
              </a:lnSpc>
            </a:pPr>
            <a:r>
              <a:rPr lang="fr-FR" sz="2000" dirty="0" smtClean="0">
                <a:effectLst/>
                <a:latin typeface="+mn-lt"/>
                <a:ea typeface="Calibri" panose="020F0502020204030204" pitchFamily="34" charset="0"/>
                <a:cs typeface="CourierNewPSMT"/>
              </a:rPr>
              <a:t>Fréquences </a:t>
            </a:r>
            <a:r>
              <a:rPr lang="fr-FR" sz="2000" dirty="0">
                <a:effectLst/>
                <a:latin typeface="+mn-lt"/>
                <a:ea typeface="Calibri" panose="020F0502020204030204" pitchFamily="34" charset="0"/>
                <a:cs typeface="CourierNewPSMT"/>
              </a:rPr>
              <a:t>normalisées</a:t>
            </a:r>
            <a:endParaRPr lang="fr-FR" sz="2000" dirty="0">
              <a:latin typeface="+mn-lt"/>
            </a:endParaRPr>
          </a:p>
        </p:txBody>
      </p:sp>
      <p:pic>
        <p:nvPicPr>
          <p:cNvPr id="3074" name="Picture 2" descr="UAA6 : Induction électromagnétique (su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36" y="325944"/>
            <a:ext cx="2552700" cy="1790701"/>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5290698" y="59375"/>
            <a:ext cx="226985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b="1" dirty="0">
                <a:latin typeface="Calibri Light" panose="020F0302020204030204" pitchFamily="34" charset="0"/>
                <a:ea typeface="Times New Roman" panose="02020603050405020304" pitchFamily="18" charset="0"/>
                <a:cs typeface="Times New Roman" panose="02020603050405020304" pitchFamily="18" charset="0"/>
              </a:rPr>
              <a:t>COURANT </a:t>
            </a:r>
            <a:r>
              <a:rPr lang="fr-FR" b="1" dirty="0" smtClean="0">
                <a:latin typeface="Calibri Light" panose="020F0302020204030204" pitchFamily="34" charset="0"/>
                <a:ea typeface="Times New Roman" panose="02020603050405020304" pitchFamily="18" charset="0"/>
                <a:cs typeface="Times New Roman" panose="02020603050405020304" pitchFamily="18" charset="0"/>
              </a:rPr>
              <a:t>ALTERNATIF</a:t>
            </a:r>
            <a:endParaRPr lang="fr-FR" b="1" dirty="0"/>
          </a:p>
        </p:txBody>
      </p:sp>
    </p:spTree>
    <p:extLst>
      <p:ext uri="{BB962C8B-B14F-4D97-AF65-F5344CB8AC3E}">
        <p14:creationId xmlns:p14="http://schemas.microsoft.com/office/powerpoint/2010/main" val="4548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3086EBA-AEF5-4A3F-EE25-F1E191CF2E60}"/>
              </a:ext>
            </a:extLst>
          </p:cNvPr>
          <p:cNvSpPr txBox="1"/>
          <p:nvPr/>
        </p:nvSpPr>
        <p:spPr>
          <a:xfrm>
            <a:off x="469290" y="979308"/>
            <a:ext cx="11027884" cy="590931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spcBef>
                <a:spcPts val="200"/>
              </a:spcBef>
            </a:pPr>
            <a:r>
              <a:rPr lang="fr-FR" b="1" u="sng" dirty="0">
                <a:solidFill>
                  <a:srgbClr val="2F5496"/>
                </a:solidFill>
                <a:effectLst/>
                <a:ea typeface="Times New Roman" panose="02020603050405020304" pitchFamily="18" charset="0"/>
                <a:cs typeface="Times New Roman" panose="02020603050405020304" pitchFamily="18" charset="0"/>
              </a:rPr>
              <a:t>B.707 - 727 - 737 - 747 - Concorde - AIRBUS</a:t>
            </a:r>
          </a:p>
          <a:p>
            <a:pPr marR="2781300" algn="l"/>
            <a:r>
              <a:rPr lang="fr-FR" dirty="0">
                <a:solidFill>
                  <a:srgbClr val="000000"/>
                </a:solidFill>
                <a:effectLst/>
                <a:ea typeface="DejaVu Sans" panose="020B0603030804020204" pitchFamily="34" charset="0"/>
                <a:cs typeface="DejaVu Sans" panose="020B0603030804020204" pitchFamily="34" charset="0"/>
              </a:rPr>
              <a:t>La tension nominale sur le réseau de bord est de : </a:t>
            </a:r>
          </a:p>
          <a:p>
            <a:pPr marL="285750" marR="278130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200 v Triphasés ± 2 V</a:t>
            </a:r>
          </a:p>
          <a:p>
            <a:pPr marL="285750" marR="278130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115 v triphasés et monophasés ± 2 v</a:t>
            </a:r>
          </a:p>
          <a:p>
            <a:pPr algn="just"/>
            <a:r>
              <a:rPr lang="fr-FR" dirty="0">
                <a:solidFill>
                  <a:srgbClr val="000000"/>
                </a:solidFill>
                <a:effectLst/>
                <a:ea typeface="DejaVu Sans" panose="020B0603030804020204" pitchFamily="34" charset="0"/>
                <a:cs typeface="DejaVu Sans" panose="020B0603030804020204" pitchFamily="34" charset="0"/>
              </a:rPr>
              <a:t>Ces tensions sont développées à partir d’alternateurs triphasés, </a:t>
            </a:r>
          </a:p>
          <a:p>
            <a:pPr marL="28575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28 v monophasés obtenus par utilisation de transformateurs abaisseurs, sans régulation</a:t>
            </a:r>
          </a:p>
          <a:p>
            <a:pPr marL="285750" indent="-285750" algn="l">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26 v </a:t>
            </a:r>
            <a:r>
              <a:rPr lang="fr-FR" dirty="0" smtClean="0">
                <a:solidFill>
                  <a:srgbClr val="000000"/>
                </a:solidFill>
                <a:effectLst/>
                <a:ea typeface="DejaVu Sans" panose="020B0603030804020204" pitchFamily="34" charset="0"/>
                <a:cs typeface="DejaVu Sans" panose="020B0603030804020204" pitchFamily="34" charset="0"/>
              </a:rPr>
              <a:t>monophasés</a:t>
            </a:r>
          </a:p>
          <a:p>
            <a:pPr marR="3213100"/>
            <a:r>
              <a:rPr lang="fr-FR" b="1" u="sng" dirty="0">
                <a:solidFill>
                  <a:srgbClr val="2F5496"/>
                </a:solidFill>
                <a:ea typeface="Times New Roman" panose="02020603050405020304" pitchFamily="18" charset="0"/>
                <a:cs typeface="Times New Roman" panose="02020603050405020304" pitchFamily="18" charset="0"/>
              </a:rPr>
              <a:t>SE-210 - F-27 - MYST 20 </a:t>
            </a:r>
          </a:p>
          <a:p>
            <a:pPr marR="3213100"/>
            <a:r>
              <a:rPr lang="fr-FR" dirty="0">
                <a:solidFill>
                  <a:srgbClr val="000000"/>
                </a:solidFill>
                <a:ea typeface="DejaVu Sans" panose="020B0603030804020204" pitchFamily="34" charset="0"/>
                <a:cs typeface="DejaVu Sans" panose="020B0603030804020204" pitchFamily="34" charset="0"/>
              </a:rPr>
              <a:t>Deux tensions sont utilisées :</a:t>
            </a:r>
          </a:p>
          <a:p>
            <a:pPr marL="742950" lvl="1" indent="-285750" algn="just">
              <a:buFont typeface="Arial" panose="020B0604020202020204" pitchFamily="34" charset="0"/>
              <a:buChar char="•"/>
            </a:pPr>
            <a:r>
              <a:rPr lang="fr-FR" dirty="0">
                <a:solidFill>
                  <a:srgbClr val="000000"/>
                </a:solidFill>
                <a:ea typeface="DejaVu Sans" panose="020B0603030804020204" pitchFamily="34" charset="0"/>
                <a:cs typeface="DejaVu Sans" panose="020B0603030804020204" pitchFamily="34" charset="0"/>
              </a:rPr>
              <a:t>115 v triphasés ± 5 % développés à partir de groupe convertisseurs rotatifs ou statiques appelés INVERTER et alimentés en 28 v continu.</a:t>
            </a:r>
          </a:p>
          <a:p>
            <a:pPr marL="742950" lvl="1" indent="-285750" algn="just">
              <a:buFont typeface="Arial" panose="020B0604020202020204" pitchFamily="34" charset="0"/>
              <a:buChar char="•"/>
            </a:pPr>
            <a:r>
              <a:rPr lang="fr-FR" dirty="0">
                <a:solidFill>
                  <a:srgbClr val="000000"/>
                </a:solidFill>
                <a:ea typeface="DejaVu Sans" panose="020B0603030804020204" pitchFamily="34" charset="0"/>
                <a:cs typeface="DejaVu Sans" panose="020B0603030804020204" pitchFamily="34" charset="0"/>
              </a:rPr>
              <a:t>26 v monophasés obtenu à partir de transformateur-abaisseur.</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La tendance actuelle: Remplacer les convertisseurs rotatifs de faible rendement par des convertisseurs statiques, (onduleurs) d’encombrement réduit et de rendement élevé.</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Les avions de type Boeing, Airbus sont également pourvus de convertisseurs statiques, de puissance réduite, généralement utilisés en secours.</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Certains avions tels le F-27, ATR 42, disposent en plus des générateurs primaires de courant continu, d’alternateurs triphasés entraînés par les GTP, régulés en tension exclusivement ; </a:t>
            </a:r>
          </a:p>
          <a:p>
            <a:pPr marL="285750" indent="-285750" algn="just">
              <a:buFont typeface="Wingdings" panose="05000000000000000000" pitchFamily="2" charset="2"/>
              <a:buChar char="Ø"/>
            </a:pPr>
            <a:r>
              <a:rPr lang="fr-FR" dirty="0">
                <a:solidFill>
                  <a:srgbClr val="000000"/>
                </a:solidFill>
                <a:ea typeface="DejaVu Sans" panose="020B0603030804020204" pitchFamily="34" charset="0"/>
                <a:cs typeface="DejaVu Sans" panose="020B0603030804020204" pitchFamily="34" charset="0"/>
              </a:rPr>
              <a:t>Leur rôle est d’assurer l’alimentation de servitudes à caractères résistif : ex. : dégivrage des hélices, donc indépendant de la fréquence.</a:t>
            </a:r>
          </a:p>
          <a:p>
            <a:pPr algn="l"/>
            <a:endParaRPr lang="fr-FR" dirty="0">
              <a:solidFill>
                <a:srgbClr val="000000"/>
              </a:solidFill>
              <a:effectLst/>
              <a:ea typeface="DejaVu Sans" panose="020B0603030804020204" pitchFamily="34" charset="0"/>
              <a:cs typeface="DejaVu Sans" panose="020B0603030804020204" pitchFamily="34" charset="0"/>
            </a:endParaRPr>
          </a:p>
        </p:txBody>
      </p:sp>
      <p:sp>
        <p:nvSpPr>
          <p:cNvPr id="8" name="Titre 1">
            <a:extLst>
              <a:ext uri="{FF2B5EF4-FFF2-40B4-BE49-F238E27FC236}">
                <a16:creationId xmlns:a16="http://schemas.microsoft.com/office/drawing/2014/main" id="{3804B1B1-6B7B-40B4-2A34-2EC4855FDC2C}"/>
              </a:ext>
            </a:extLst>
          </p:cNvPr>
          <p:cNvSpPr>
            <a:spLocks noGrp="1"/>
          </p:cNvSpPr>
          <p:nvPr>
            <p:ph type="title"/>
          </p:nvPr>
        </p:nvSpPr>
        <p:spPr>
          <a:xfrm>
            <a:off x="4027750" y="600248"/>
            <a:ext cx="4141424" cy="278526"/>
          </a:xfrm>
          <a:noFill/>
          <a:ln>
            <a:noFill/>
          </a:ln>
        </p:spPr>
        <p:style>
          <a:lnRef idx="2">
            <a:schemeClr val="accent2"/>
          </a:lnRef>
          <a:fillRef idx="1">
            <a:schemeClr val="lt1"/>
          </a:fillRef>
          <a:effectRef idx="0">
            <a:schemeClr val="accent2"/>
          </a:effectRef>
          <a:fontRef idx="minor">
            <a:schemeClr val="dk1"/>
          </a:fontRef>
        </p:style>
        <p:txBody>
          <a:bodyPr>
            <a:normAutofit fontScale="90000"/>
          </a:bodyPr>
          <a:lstStyle/>
          <a:p>
            <a:pPr algn="ctr">
              <a:lnSpc>
                <a:spcPct val="100000"/>
              </a:lnSpc>
            </a:pPr>
            <a:r>
              <a:rPr lang="fr-FR" sz="2000" dirty="0">
                <a:effectLst/>
                <a:latin typeface="+mn-lt"/>
                <a:ea typeface="Calibri" panose="020F0502020204030204" pitchFamily="34" charset="0"/>
                <a:cs typeface="CourierNewPSMT"/>
              </a:rPr>
              <a:t>Tensions </a:t>
            </a:r>
            <a:r>
              <a:rPr lang="fr-FR" sz="2000" dirty="0" smtClean="0">
                <a:effectLst/>
                <a:latin typeface="+mn-lt"/>
                <a:ea typeface="Calibri" panose="020F0502020204030204" pitchFamily="34" charset="0"/>
                <a:cs typeface="CourierNewPSMT"/>
              </a:rPr>
              <a:t>normalisées</a:t>
            </a:r>
            <a:endParaRPr lang="fr-FR" sz="2000" dirty="0">
              <a:latin typeface="+mn-lt"/>
            </a:endParaRPr>
          </a:p>
        </p:txBody>
      </p:sp>
      <p:sp>
        <p:nvSpPr>
          <p:cNvPr id="6" name="ZoneTexte 5">
            <a:extLst>
              <a:ext uri="{FF2B5EF4-FFF2-40B4-BE49-F238E27FC236}">
                <a16:creationId xmlns:a16="http://schemas.microsoft.com/office/drawing/2014/main" id="{BDE9F1D8-21BD-4BB1-9D23-CAF4338B953F}"/>
              </a:ext>
            </a:extLst>
          </p:cNvPr>
          <p:cNvSpPr txBox="1"/>
          <p:nvPr/>
        </p:nvSpPr>
        <p:spPr>
          <a:xfrm>
            <a:off x="4967230" y="130382"/>
            <a:ext cx="24595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solidFill>
                  <a:srgbClr val="2F5496"/>
                </a:solidFill>
                <a:effectLst/>
                <a:ea typeface="Times New Roman" panose="02020603050405020304" pitchFamily="18" charset="0"/>
                <a:cs typeface="Times New Roman" panose="02020603050405020304" pitchFamily="18" charset="0"/>
              </a:rPr>
              <a:t>COURANT ALTERNATIF </a:t>
            </a:r>
            <a:endParaRPr lang="fr-FR" dirty="0"/>
          </a:p>
        </p:txBody>
      </p:sp>
    </p:spTree>
    <p:extLst>
      <p:ext uri="{BB962C8B-B14F-4D97-AF65-F5344CB8AC3E}">
        <p14:creationId xmlns:p14="http://schemas.microsoft.com/office/powerpoint/2010/main" val="1144828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D4D53D6-57C7-66D5-F582-F5B18FAA1E92}"/>
              </a:ext>
            </a:extLst>
          </p:cNvPr>
          <p:cNvSpPr txBox="1"/>
          <p:nvPr/>
        </p:nvSpPr>
        <p:spPr>
          <a:xfrm>
            <a:off x="590713" y="1918624"/>
            <a:ext cx="1041474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smtClean="0">
                <a:effectLst/>
                <a:ea typeface="Times New Roman" panose="02020603050405020304" pitchFamily="18" charset="0"/>
                <a:cs typeface="Times New Roman" panose="02020603050405020304" pitchFamily="18" charset="0"/>
              </a:rPr>
              <a:t>Le </a:t>
            </a:r>
            <a:r>
              <a:rPr lang="fr-FR" u="none" strike="noStrike" spc="-50" dirty="0">
                <a:effectLst/>
                <a:ea typeface="Times New Roman" panose="02020603050405020304" pitchFamily="18" charset="0"/>
                <a:cs typeface="Times New Roman" panose="02020603050405020304" pitchFamily="18" charset="0"/>
              </a:rPr>
              <a:t>train d'atterrissage escamotable.</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La commande des volets hypersustentateurs.</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Les hélices à pas variable, dont le calage peut-être optimisé à chaque vitesse de vol, afin d'obtenir un rendement optimum</a:t>
            </a:r>
            <a:r>
              <a:rPr lang="fr-FR" u="none" strike="noStrike" spc="-50" dirty="0" smtClean="0">
                <a:effectLst/>
                <a:ea typeface="Times New Roman" panose="02020603050405020304" pitchFamily="18" charset="0"/>
                <a:cs typeface="Times New Roman" panose="02020603050405020304" pitchFamily="18" charset="0"/>
              </a:rPr>
              <a:t>.</a:t>
            </a:r>
            <a:endParaRPr lang="fr-FR" u="none" strike="noStrike" spc="-50" dirty="0">
              <a:effectLst/>
              <a:ea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FD2CB175-88AF-329D-AE69-81647A886FBA}"/>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4707152" y="653534"/>
            <a:ext cx="32881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LES PERFORMANCES DE VOL</a:t>
            </a:r>
          </a:p>
        </p:txBody>
      </p:sp>
      <p:pic>
        <p:nvPicPr>
          <p:cNvPr id="17410" name="Picture 2" descr="Train d'atterrissage rétractable Banque de photographies et d'images à  haute résolution - Ala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946" y="4096092"/>
            <a:ext cx="2557462" cy="22002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3"/>
          <a:stretch>
            <a:fillRect/>
          </a:stretch>
        </p:blipFill>
        <p:spPr>
          <a:xfrm>
            <a:off x="8290604" y="4096092"/>
            <a:ext cx="2619375" cy="2200275"/>
          </a:xfrm>
          <a:prstGeom prst="rect">
            <a:avLst/>
          </a:prstGeom>
        </p:spPr>
      </p:pic>
      <p:pic>
        <p:nvPicPr>
          <p:cNvPr id="11" name="Image 10"/>
          <p:cNvPicPr>
            <a:picLocks noChangeAspect="1"/>
          </p:cNvPicPr>
          <p:nvPr/>
        </p:nvPicPr>
        <p:blipFill>
          <a:blip r:embed="rId4"/>
          <a:stretch>
            <a:fillRect/>
          </a:stretch>
        </p:blipFill>
        <p:spPr>
          <a:xfrm>
            <a:off x="5186453" y="4096092"/>
            <a:ext cx="2076450" cy="220027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5976739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17326969-30DD-0B7C-3C0B-B486784171E3}"/>
              </a:ext>
            </a:extLst>
          </p:cNvPr>
          <p:cNvSpPr txBox="1"/>
          <p:nvPr/>
        </p:nvSpPr>
        <p:spPr>
          <a:xfrm>
            <a:off x="639498" y="1330928"/>
            <a:ext cx="6119648"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419100" algn="just">
              <a:lnSpc>
                <a:spcPct val="150000"/>
              </a:lnSpc>
            </a:pPr>
            <a:r>
              <a:rPr lang="fr-FR" sz="1800" spc="-50" dirty="0" smtClean="0">
                <a:effectLst/>
                <a:ea typeface="Times New Roman" panose="02020603050405020304" pitchFamily="18" charset="0"/>
              </a:rPr>
              <a:t>Il </a:t>
            </a:r>
            <a:r>
              <a:rPr lang="fr-FR" sz="1800" spc="-50" dirty="0">
                <a:effectLst/>
                <a:ea typeface="Times New Roman" panose="02020603050405020304" pitchFamily="18" charset="0"/>
              </a:rPr>
              <a:t>est indispensable pour certains équipements (radio, </a:t>
            </a:r>
            <a:r>
              <a:rPr lang="fr-FR" sz="1800" spc="-50" dirty="0" err="1" smtClean="0">
                <a:effectLst/>
                <a:ea typeface="Times New Roman" panose="02020603050405020304" pitchFamily="18" charset="0"/>
              </a:rPr>
              <a:t>Gyros</a:t>
            </a:r>
            <a:r>
              <a:rPr lang="fr-FR" sz="1800" spc="-50" dirty="0" smtClean="0">
                <a:effectLst/>
                <a:ea typeface="Times New Roman" panose="02020603050405020304" pitchFamily="18" charset="0"/>
              </a:rPr>
              <a:t> ..) </a:t>
            </a:r>
            <a:endParaRPr lang="fr-FR" sz="1800" spc="-50" dirty="0">
              <a:effectLst/>
              <a:ea typeface="Times New Roman" panose="02020603050405020304" pitchFamily="18" charset="0"/>
            </a:endParaRP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souplesse d'emploi,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facilement transformable,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convertible en courant continu,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mieux adapté aux moteurs,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 gain de poids sensible,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absence de parasites.</a:t>
            </a:r>
          </a:p>
        </p:txBody>
      </p:sp>
      <p:sp>
        <p:nvSpPr>
          <p:cNvPr id="2" name="Rectangle 1"/>
          <p:cNvSpPr/>
          <p:nvPr/>
        </p:nvSpPr>
        <p:spPr>
          <a:xfrm>
            <a:off x="4481658" y="435820"/>
            <a:ext cx="3402855" cy="369332"/>
          </a:xfrm>
          <a:prstGeom prst="rect">
            <a:avLst/>
          </a:prstGeom>
        </p:spPr>
        <p:txBody>
          <a:bodyPr wrap="none">
            <a:spAutoFit/>
          </a:bodyPr>
          <a:lstStyle/>
          <a:p>
            <a:pPr lvl="0" algn="ctr">
              <a:buClr>
                <a:srgbClr val="000000"/>
              </a:buClr>
              <a:buSzPts val="1200"/>
              <a:tabLst>
                <a:tab pos="274320" algn="l"/>
              </a:tabLst>
            </a:pPr>
            <a:r>
              <a:rPr lang="fr-FR" b="1" spc="-50" dirty="0">
                <a:ea typeface="Times New Roman" panose="02020603050405020304" pitchFamily="18" charset="0"/>
                <a:cs typeface="Times New Roman" panose="02020603050405020304" pitchFamily="18" charset="0"/>
              </a:rPr>
              <a:t>COURANT ALTERNATIF: AVANTAGES</a:t>
            </a:r>
          </a:p>
        </p:txBody>
      </p:sp>
      <p:pic>
        <p:nvPicPr>
          <p:cNvPr id="4" name="Image 3"/>
          <p:cNvPicPr>
            <a:picLocks noChangeAspect="1"/>
          </p:cNvPicPr>
          <p:nvPr/>
        </p:nvPicPr>
        <p:blipFill>
          <a:blip r:embed="rId2"/>
          <a:stretch>
            <a:fillRect/>
          </a:stretch>
        </p:blipFill>
        <p:spPr>
          <a:xfrm>
            <a:off x="7884513" y="1673712"/>
            <a:ext cx="3878605" cy="2315251"/>
          </a:xfrm>
          <a:prstGeom prst="rect">
            <a:avLst/>
          </a:prstGeom>
        </p:spPr>
      </p:pic>
    </p:spTree>
    <p:extLst>
      <p:ext uri="{BB962C8B-B14F-4D97-AF65-F5344CB8AC3E}">
        <p14:creationId xmlns:p14="http://schemas.microsoft.com/office/powerpoint/2010/main" val="708023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BEE9DA25-B1C0-D33A-D2F3-7A51224AC775}"/>
              </a:ext>
            </a:extLst>
          </p:cNvPr>
          <p:cNvSpPr txBox="1"/>
          <p:nvPr/>
        </p:nvSpPr>
        <p:spPr>
          <a:xfrm>
            <a:off x="311163" y="1387270"/>
            <a:ext cx="7533951"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200000"/>
              </a:lnSpc>
              <a:buFont typeface="Wingdings" panose="05000000000000000000" pitchFamily="2" charset="2"/>
              <a:buChar char="ü"/>
            </a:pPr>
            <a:r>
              <a:rPr lang="fr-FR" dirty="0" smtClean="0"/>
              <a:t>Le </a:t>
            </a:r>
            <a:r>
              <a:rPr lang="fr-FR" dirty="0"/>
              <a:t>couplage en parallèle des alternateurs est une opération délicate qui requiert certaines conditions telles que :</a:t>
            </a:r>
          </a:p>
          <a:p>
            <a:pPr marL="742950" lvl="1" indent="-285750" algn="just">
              <a:lnSpc>
                <a:spcPct val="200000"/>
              </a:lnSpc>
              <a:buFont typeface="Arial" panose="020B0604020202020204" pitchFamily="34" charset="0"/>
              <a:buChar char="•"/>
            </a:pPr>
            <a:r>
              <a:rPr lang="fr-FR" dirty="0"/>
              <a:t>égalité de tensions,</a:t>
            </a:r>
          </a:p>
          <a:p>
            <a:pPr marL="742950" lvl="1" indent="-285750" algn="just">
              <a:lnSpc>
                <a:spcPct val="200000"/>
              </a:lnSpc>
              <a:buFont typeface="Arial" panose="020B0604020202020204" pitchFamily="34" charset="0"/>
              <a:buChar char="•"/>
            </a:pPr>
            <a:r>
              <a:rPr lang="fr-FR" dirty="0"/>
              <a:t>égalité de fréquences,</a:t>
            </a:r>
          </a:p>
          <a:p>
            <a:pPr marL="742950" lvl="1" indent="-285750" algn="just">
              <a:lnSpc>
                <a:spcPct val="200000"/>
              </a:lnSpc>
              <a:buFont typeface="Arial" panose="020B0604020202020204" pitchFamily="34" charset="0"/>
              <a:buChar char="•"/>
            </a:pPr>
            <a:r>
              <a:rPr lang="fr-FR" dirty="0"/>
              <a:t>concordance de phases des tensions</a:t>
            </a:r>
            <a:r>
              <a:rPr lang="fr-FR" dirty="0" smtClean="0"/>
              <a:t>.</a:t>
            </a:r>
            <a:endParaRPr lang="fr-FR" dirty="0"/>
          </a:p>
          <a:p>
            <a:pPr marL="285750" indent="-285750" algn="just">
              <a:lnSpc>
                <a:spcPct val="200000"/>
              </a:lnSpc>
              <a:buFont typeface="Wingdings" panose="05000000000000000000" pitchFamily="2" charset="2"/>
              <a:buChar char="ü"/>
            </a:pPr>
            <a:r>
              <a:rPr lang="fr-FR" dirty="0" smtClean="0"/>
              <a:t>Les </a:t>
            </a:r>
            <a:r>
              <a:rPr lang="fr-FR" dirty="0"/>
              <a:t>moteurs à courant alternatif ont un couple de démarrage faible</a:t>
            </a:r>
          </a:p>
          <a:p>
            <a:pPr marL="285750" indent="-285750" algn="just">
              <a:lnSpc>
                <a:spcPct val="200000"/>
              </a:lnSpc>
              <a:buFont typeface="Wingdings" panose="05000000000000000000" pitchFamily="2" charset="2"/>
              <a:buChar char="ü"/>
            </a:pPr>
            <a:r>
              <a:rPr lang="fr-FR" dirty="0"/>
              <a:t>Moins souples que les moteurs à courant continu</a:t>
            </a:r>
            <a:r>
              <a:rPr lang="fr-FR" dirty="0" smtClean="0"/>
              <a:t>.</a:t>
            </a:r>
          </a:p>
        </p:txBody>
      </p:sp>
      <p:sp>
        <p:nvSpPr>
          <p:cNvPr id="2" name="Rectangle 1"/>
          <p:cNvSpPr/>
          <p:nvPr/>
        </p:nvSpPr>
        <p:spPr>
          <a:xfrm>
            <a:off x="4078139" y="424934"/>
            <a:ext cx="4035720" cy="464871"/>
          </a:xfrm>
          <a:prstGeom prst="rect">
            <a:avLst/>
          </a:prstGeom>
        </p:spPr>
        <p:txBody>
          <a:bodyPr wrap="none">
            <a:spAutoFit/>
          </a:bodyPr>
          <a:lstStyle/>
          <a:p>
            <a:pPr algn="ctr">
              <a:lnSpc>
                <a:spcPct val="150000"/>
              </a:lnSpc>
            </a:pPr>
            <a:r>
              <a:rPr lang="fr-FR" b="1" dirty="0"/>
              <a:t>COURANT ALTERNATIF: INCONVENIENTS</a:t>
            </a:r>
          </a:p>
        </p:txBody>
      </p:sp>
      <p:pic>
        <p:nvPicPr>
          <p:cNvPr id="8" name="Image 7"/>
          <p:cNvPicPr>
            <a:picLocks noChangeAspect="1"/>
          </p:cNvPicPr>
          <p:nvPr/>
        </p:nvPicPr>
        <p:blipFill>
          <a:blip r:embed="rId2"/>
          <a:stretch>
            <a:fillRect/>
          </a:stretch>
        </p:blipFill>
        <p:spPr>
          <a:xfrm>
            <a:off x="8202519" y="1387270"/>
            <a:ext cx="3767307" cy="2109692"/>
          </a:xfrm>
          <a:prstGeom prst="rect">
            <a:avLst/>
          </a:prstGeom>
        </p:spPr>
      </p:pic>
      <p:pic>
        <p:nvPicPr>
          <p:cNvPr id="9" name="Image 8"/>
          <p:cNvPicPr>
            <a:picLocks noChangeAspect="1"/>
          </p:cNvPicPr>
          <p:nvPr/>
        </p:nvPicPr>
        <p:blipFill>
          <a:blip r:embed="rId3"/>
          <a:stretch>
            <a:fillRect/>
          </a:stretch>
        </p:blipFill>
        <p:spPr>
          <a:xfrm>
            <a:off x="8202519" y="3731903"/>
            <a:ext cx="3767307" cy="2906998"/>
          </a:xfrm>
          <a:prstGeom prst="rect">
            <a:avLst/>
          </a:prstGeom>
        </p:spPr>
      </p:pic>
    </p:spTree>
    <p:extLst>
      <p:ext uri="{BB962C8B-B14F-4D97-AF65-F5344CB8AC3E}">
        <p14:creationId xmlns:p14="http://schemas.microsoft.com/office/powerpoint/2010/main" val="682532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2" name="Rectangle 1"/>
          <p:cNvSpPr/>
          <p:nvPr/>
        </p:nvSpPr>
        <p:spPr>
          <a:xfrm>
            <a:off x="4078139" y="424934"/>
            <a:ext cx="4035720" cy="369332"/>
          </a:xfrm>
          <a:prstGeom prst="rect">
            <a:avLst/>
          </a:prstGeom>
        </p:spPr>
        <p:txBody>
          <a:bodyPr wrap="none">
            <a:spAutoFit/>
          </a:bodyPr>
          <a:lstStyle/>
          <a:p>
            <a:pPr algn="ctr"/>
            <a:r>
              <a:rPr lang="fr-FR" b="1" dirty="0"/>
              <a:t>COURANT ALTERNATIF: INCONVENIENTS</a:t>
            </a:r>
          </a:p>
        </p:txBody>
      </p:sp>
      <p:sp>
        <p:nvSpPr>
          <p:cNvPr id="3" name="Rectangle 2"/>
          <p:cNvSpPr/>
          <p:nvPr/>
        </p:nvSpPr>
        <p:spPr>
          <a:xfrm>
            <a:off x="547367" y="1993542"/>
            <a:ext cx="8683129"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ü"/>
            </a:pPr>
            <a:r>
              <a:rPr lang="fr-FR" dirty="0"/>
              <a:t>Les alternateurs sont entraînés par les GTR dont la vitesse est variable, </a:t>
            </a:r>
          </a:p>
          <a:p>
            <a:pPr marL="285750" indent="-285750" algn="just">
              <a:lnSpc>
                <a:spcPct val="150000"/>
              </a:lnSpc>
              <a:buFont typeface="Wingdings" panose="05000000000000000000" pitchFamily="2" charset="2"/>
              <a:buChar char="ü"/>
            </a:pPr>
            <a:r>
              <a:rPr lang="fr-FR" dirty="0"/>
              <a:t>il faut prévoir un accouplement à vitesse constante afin de disposer d'une fréquence constante, </a:t>
            </a:r>
          </a:p>
          <a:p>
            <a:pPr marL="285750" indent="-285750" algn="just">
              <a:lnSpc>
                <a:spcPct val="150000"/>
              </a:lnSpc>
              <a:buFont typeface="Wingdings" panose="05000000000000000000" pitchFamily="2" charset="2"/>
              <a:buChar char="ü"/>
            </a:pPr>
            <a:r>
              <a:rPr lang="fr-FR" dirty="0"/>
              <a:t>certaines servitudes de types inductives et capacitives nécessitant pour fonctionner correctement une fréquence d'alimentation constante ; </a:t>
            </a:r>
          </a:p>
          <a:p>
            <a:pPr marL="285750" indent="-285750" algn="just">
              <a:lnSpc>
                <a:spcPct val="150000"/>
              </a:lnSpc>
              <a:buFont typeface="Wingdings" panose="05000000000000000000" pitchFamily="2" charset="2"/>
              <a:buChar char="ü"/>
            </a:pPr>
            <a:r>
              <a:rPr lang="fr-FR" dirty="0" smtClean="0"/>
              <a:t>Nécessité autonome </a:t>
            </a:r>
            <a:r>
              <a:rPr lang="fr-FR" dirty="0"/>
              <a:t>qui se situe entre le GTR et l'alternateur est de type hydromécanique, on l'appelle CSD ou IDG selon les avions. </a:t>
            </a:r>
          </a:p>
          <a:p>
            <a:pPr marL="285750" indent="-285750" algn="just">
              <a:lnSpc>
                <a:spcPct val="150000"/>
              </a:lnSpc>
              <a:buFont typeface="Wingdings" panose="05000000000000000000" pitchFamily="2" charset="2"/>
              <a:buChar char="ü"/>
            </a:pPr>
            <a:r>
              <a:rPr lang="fr-FR" dirty="0"/>
              <a:t>Le CSD peut être sujet à des anomalies de </a:t>
            </a:r>
            <a:r>
              <a:rPr lang="fr-FR" dirty="0" smtClean="0"/>
              <a:t>fonctionnement</a:t>
            </a:r>
            <a:endParaRPr lang="fr-FR" dirty="0"/>
          </a:p>
        </p:txBody>
      </p:sp>
    </p:spTree>
    <p:extLst>
      <p:ext uri="{BB962C8B-B14F-4D97-AF65-F5344CB8AC3E}">
        <p14:creationId xmlns:p14="http://schemas.microsoft.com/office/powerpoint/2010/main" val="2112895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0DA62AD0-9C7C-5490-D52F-EA5848E630BE}"/>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6CA51C88-CCF6-FB85-2DD2-8AD98D459F50}"/>
              </a:ext>
            </a:extLst>
          </p:cNvPr>
          <p:cNvSpPr txBox="1"/>
          <p:nvPr/>
        </p:nvSpPr>
        <p:spPr>
          <a:xfrm>
            <a:off x="438837" y="1611836"/>
            <a:ext cx="11317734"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La </a:t>
            </a:r>
            <a:r>
              <a:rPr lang="fr-FR" dirty="0"/>
              <a:t>proportion entre l'alternatif et le continu est variable. </a:t>
            </a:r>
          </a:p>
          <a:p>
            <a:pPr marL="285750" indent="-285750">
              <a:lnSpc>
                <a:spcPct val="150000"/>
              </a:lnSpc>
              <a:buFont typeface="Arial" panose="020B0604020202020204" pitchFamily="34" charset="0"/>
              <a:buChar char="•"/>
            </a:pPr>
            <a:r>
              <a:rPr lang="fr-FR" dirty="0"/>
              <a:t>Certains équipements sont naturellement mieux alimentés en courant alternatif, </a:t>
            </a:r>
            <a:endParaRPr lang="fr-FR" dirty="0" smtClean="0"/>
          </a:p>
          <a:p>
            <a:pPr marL="285750" indent="-285750">
              <a:lnSpc>
                <a:spcPct val="150000"/>
              </a:lnSpc>
              <a:buFont typeface="Arial" panose="020B0604020202020204" pitchFamily="34" charset="0"/>
              <a:buChar char="•"/>
            </a:pPr>
            <a:r>
              <a:rPr lang="fr-FR" dirty="0"/>
              <a:t>A</a:t>
            </a:r>
            <a:r>
              <a:rPr lang="fr-FR" dirty="0" smtClean="0"/>
              <a:t>utres </a:t>
            </a:r>
            <a:r>
              <a:rPr lang="fr-FR" dirty="0"/>
              <a:t>le sont mieux en courant continu.</a:t>
            </a:r>
          </a:p>
          <a:p>
            <a:pPr>
              <a:lnSpc>
                <a:spcPct val="150000"/>
              </a:lnSpc>
            </a:pPr>
            <a:endParaRPr lang="fr-FR" dirty="0"/>
          </a:p>
          <a:p>
            <a:pPr>
              <a:lnSpc>
                <a:spcPct val="150000"/>
              </a:lnSpc>
            </a:pPr>
            <a:r>
              <a:rPr lang="fr-FR" dirty="0"/>
              <a:t>En règle générale:</a:t>
            </a:r>
          </a:p>
          <a:p>
            <a:pPr marL="285750" indent="-285750">
              <a:lnSpc>
                <a:spcPct val="150000"/>
              </a:lnSpc>
              <a:buFont typeface="Arial" panose="020B0604020202020204" pitchFamily="34" charset="0"/>
              <a:buChar char="•"/>
            </a:pPr>
            <a:r>
              <a:rPr lang="fr-FR" dirty="0"/>
              <a:t>Les gros porteurs, moyens et longs courriers: un réseau primaire alternatif, et d’un sous réseau continu. </a:t>
            </a:r>
          </a:p>
          <a:p>
            <a:pPr marL="285750" indent="-285750">
              <a:lnSpc>
                <a:spcPct val="150000"/>
              </a:lnSpc>
              <a:buFont typeface="Arial" panose="020B0604020202020204" pitchFamily="34" charset="0"/>
              <a:buChar char="•"/>
            </a:pPr>
            <a:r>
              <a:rPr lang="fr-FR" dirty="0"/>
              <a:t>Dans l'aviation d'affaires, c'est l'inverse. Le réseau primaire est de type continu, le sous réseau alternatif.</a:t>
            </a:r>
          </a:p>
        </p:txBody>
      </p:sp>
      <p:sp>
        <p:nvSpPr>
          <p:cNvPr id="2" name="Rectangle 1"/>
          <p:cNvSpPr/>
          <p:nvPr/>
        </p:nvSpPr>
        <p:spPr>
          <a:xfrm>
            <a:off x="5204007" y="510816"/>
            <a:ext cx="1479186" cy="369332"/>
          </a:xfrm>
          <a:prstGeom prst="rect">
            <a:avLst/>
          </a:prstGeom>
        </p:spPr>
        <p:txBody>
          <a:bodyPr wrap="none">
            <a:spAutoFit/>
          </a:bodyPr>
          <a:lstStyle/>
          <a:p>
            <a:pPr algn="ctr"/>
            <a:r>
              <a:rPr lang="fr-FR" b="1" dirty="0"/>
              <a:t>COEXISTENCE</a:t>
            </a:r>
          </a:p>
        </p:txBody>
      </p:sp>
    </p:spTree>
    <p:extLst>
      <p:ext uri="{BB962C8B-B14F-4D97-AF65-F5344CB8AC3E}">
        <p14:creationId xmlns:p14="http://schemas.microsoft.com/office/powerpoint/2010/main" val="3992757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4D9F282D-40DC-2331-6732-F791DF960B6A}"/>
              </a:ext>
            </a:extLst>
          </p:cNvPr>
          <p:cNvPicPr>
            <a:picLocks noGrp="1" noChangeAspect="1"/>
          </p:cNvPicPr>
          <p:nvPr>
            <p:ph idx="1"/>
          </p:nvPr>
        </p:nvPicPr>
        <p:blipFill>
          <a:blip r:embed="rId2"/>
          <a:stretch>
            <a:fillRect/>
          </a:stretch>
        </p:blipFill>
        <p:spPr>
          <a:xfrm>
            <a:off x="1894901" y="2390292"/>
            <a:ext cx="7447403" cy="2431121"/>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91601BD6-E4FE-06FE-94AE-3F7FB71AFDFE}"/>
              </a:ext>
            </a:extLst>
          </p:cNvPr>
          <p:cNvSpPr txBox="1"/>
          <p:nvPr/>
        </p:nvSpPr>
        <p:spPr>
          <a:xfrm>
            <a:off x="154236" y="987625"/>
            <a:ext cx="11942284"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pc="-50" dirty="0">
                <a:effectLst/>
                <a:ea typeface="Times New Roman" panose="02020603050405020304" pitchFamily="18" charset="0"/>
              </a:rPr>
              <a:t>En courant continu, les bornes négatives des générateurs et des récepteurs sont directement reliées à la masse de l’avion</a:t>
            </a:r>
          </a:p>
          <a:p>
            <a:pPr marL="285750" indent="-285750" algn="just">
              <a:buFont typeface="Arial" panose="020B0604020202020204" pitchFamily="34" charset="0"/>
              <a:buChar char="•"/>
            </a:pPr>
            <a:r>
              <a:rPr lang="fr-FR" spc="-50" dirty="0">
                <a:effectLst/>
                <a:ea typeface="Times New Roman" panose="02020603050405020304" pitchFamily="18" charset="0"/>
              </a:rPr>
              <a:t>la structure sert de conducteur de retour.</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En courant alternatif, les neutres marqués (N) des générateurs et des récepteurs sont également reliés à la masse de l’avion. </a:t>
            </a:r>
          </a:p>
        </p:txBody>
      </p:sp>
      <p:sp>
        <p:nvSpPr>
          <p:cNvPr id="9" name="ZoneTexte 8">
            <a:extLst>
              <a:ext uri="{FF2B5EF4-FFF2-40B4-BE49-F238E27FC236}">
                <a16:creationId xmlns:a16="http://schemas.microsoft.com/office/drawing/2014/main" id="{9C11F89F-041D-3F9F-CBA0-664EF19147D4}"/>
              </a:ext>
            </a:extLst>
          </p:cNvPr>
          <p:cNvSpPr txBox="1"/>
          <p:nvPr/>
        </p:nvSpPr>
        <p:spPr>
          <a:xfrm>
            <a:off x="154236" y="5246172"/>
            <a:ext cx="6907576"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AVANTAGES</a:t>
            </a:r>
          </a:p>
          <a:p>
            <a:pPr marL="285750" indent="-285750" algn="just">
              <a:buFont typeface="Arial" panose="020B0604020202020204" pitchFamily="34" charset="0"/>
              <a:buChar char="•"/>
            </a:pPr>
            <a:r>
              <a:rPr lang="fr-FR" spc="-50" dirty="0">
                <a:ea typeface="Times New Roman" panose="02020603050405020304" pitchFamily="18" charset="0"/>
              </a:rPr>
              <a:t>g</a:t>
            </a:r>
            <a:r>
              <a:rPr lang="fr-FR" sz="1800" spc="-50" dirty="0">
                <a:effectLst/>
                <a:ea typeface="Times New Roman" panose="02020603050405020304" pitchFamily="18" charset="0"/>
              </a:rPr>
              <a:t>ain de poids sur les câblages, </a:t>
            </a:r>
          </a:p>
          <a:p>
            <a:pPr marL="285750" indent="-285750" algn="just">
              <a:buFont typeface="Arial" panose="020B0604020202020204" pitchFamily="34" charset="0"/>
              <a:buChar char="•"/>
            </a:pPr>
            <a:r>
              <a:rPr lang="fr-FR" sz="1800" spc="-50" dirty="0">
                <a:effectLst/>
                <a:ea typeface="Times New Roman" panose="02020603050405020304" pitchFamily="18" charset="0"/>
              </a:rPr>
              <a:t>suppression du conducteur retour, </a:t>
            </a:r>
          </a:p>
          <a:p>
            <a:pPr marL="285750" indent="-285750" algn="just">
              <a:buFont typeface="Arial" panose="020B0604020202020204" pitchFamily="34" charset="0"/>
              <a:buChar char="•"/>
            </a:pPr>
            <a:r>
              <a:rPr lang="fr-FR" sz="1800" spc="-50" dirty="0">
                <a:effectLst/>
                <a:ea typeface="Times New Roman" panose="02020603050405020304" pitchFamily="18" charset="0"/>
              </a:rPr>
              <a:t>élimination de bouclages intempestifs en cas de mauvaise isolation, </a:t>
            </a:r>
          </a:p>
          <a:p>
            <a:pPr marL="285750" indent="-285750" algn="just">
              <a:buFont typeface="Arial" panose="020B0604020202020204" pitchFamily="34" charset="0"/>
              <a:buChar char="•"/>
            </a:pPr>
            <a:r>
              <a:rPr lang="fr-FR" sz="1800" spc="-50" dirty="0">
                <a:effectLst/>
                <a:ea typeface="Times New Roman" panose="02020603050405020304" pitchFamily="18" charset="0"/>
              </a:rPr>
              <a:t>facilité de localisation des défauts.</a:t>
            </a:r>
          </a:p>
        </p:txBody>
      </p:sp>
      <p:sp>
        <p:nvSpPr>
          <p:cNvPr id="11" name="ZoneTexte 10">
            <a:extLst>
              <a:ext uri="{FF2B5EF4-FFF2-40B4-BE49-F238E27FC236}">
                <a16:creationId xmlns:a16="http://schemas.microsoft.com/office/drawing/2014/main" id="{D0E94327-38CF-52B2-8318-229DEDDAC2B9}"/>
              </a:ext>
            </a:extLst>
          </p:cNvPr>
          <p:cNvSpPr txBox="1"/>
          <p:nvPr/>
        </p:nvSpPr>
        <p:spPr>
          <a:xfrm>
            <a:off x="3770063" y="159092"/>
            <a:ext cx="465187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r>
              <a:rPr lang="fr-FR" b="1" dirty="0">
                <a:solidFill>
                  <a:srgbClr val="2F5496"/>
                </a:solidFill>
                <a:effectLst/>
                <a:ea typeface="Times New Roman" panose="02020603050405020304" pitchFamily="18" charset="0"/>
                <a:cs typeface="Times New Roman" panose="02020603050405020304" pitchFamily="18" charset="0"/>
              </a:rPr>
              <a:t>RETOUR DU NEGATIF PAR LA MASSE</a:t>
            </a:r>
          </a:p>
        </p:txBody>
      </p:sp>
    </p:spTree>
    <p:extLst>
      <p:ext uri="{BB962C8B-B14F-4D97-AF65-F5344CB8AC3E}">
        <p14:creationId xmlns:p14="http://schemas.microsoft.com/office/powerpoint/2010/main" val="3432250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p:cNvPicPr>
            <a:picLocks noGrp="1" noChangeAspect="1"/>
          </p:cNvPicPr>
          <p:nvPr>
            <p:ph idx="1"/>
          </p:nvPr>
        </p:nvPicPr>
        <p:blipFill>
          <a:blip r:embed="rId2"/>
          <a:stretch>
            <a:fillRect/>
          </a:stretch>
        </p:blipFill>
        <p:spPr>
          <a:xfrm>
            <a:off x="4847406" y="1755993"/>
            <a:ext cx="7337521" cy="2374560"/>
          </a:xfrm>
          <a:prstGeom prst="rect">
            <a:avLst/>
          </a:prstGeom>
        </p:spPr>
      </p:pic>
      <p:sp>
        <p:nvSpPr>
          <p:cNvPr id="5" name="Rectangle 4"/>
          <p:cNvSpPr/>
          <p:nvPr/>
        </p:nvSpPr>
        <p:spPr>
          <a:xfrm>
            <a:off x="245423" y="2620107"/>
            <a:ext cx="425532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la </a:t>
            </a:r>
            <a:r>
              <a:rPr lang="fr-FR" dirty="0"/>
              <a:t>loi </a:t>
            </a:r>
            <a:r>
              <a:rPr lang="fr-FR" dirty="0" smtClean="0"/>
              <a:t>d'Ohm:  </a:t>
            </a:r>
            <a:r>
              <a:rPr lang="fr-FR" b="1" dirty="0" smtClean="0"/>
              <a:t>U </a:t>
            </a:r>
            <a:r>
              <a:rPr lang="fr-FR" b="1" dirty="0"/>
              <a:t>= R x I</a:t>
            </a:r>
          </a:p>
          <a:p>
            <a:r>
              <a:rPr lang="fr-FR" dirty="0" smtClean="0"/>
              <a:t>la </a:t>
            </a:r>
            <a:r>
              <a:rPr lang="fr-FR" dirty="0"/>
              <a:t>résistance n'apporte aucun déphasage entre courant et tension.</a:t>
            </a:r>
          </a:p>
        </p:txBody>
      </p:sp>
      <p:sp>
        <p:nvSpPr>
          <p:cNvPr id="6" name="Rectangle 5"/>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
        <p:nvSpPr>
          <p:cNvPr id="8" name="Rectangle 7"/>
          <p:cNvSpPr/>
          <p:nvPr/>
        </p:nvSpPr>
        <p:spPr>
          <a:xfrm>
            <a:off x="5465763" y="602639"/>
            <a:ext cx="1260473" cy="369332"/>
          </a:xfrm>
          <a:prstGeom prst="rect">
            <a:avLst/>
          </a:prstGeom>
        </p:spPr>
        <p:txBody>
          <a:bodyPr wrap="none">
            <a:spAutoFit/>
          </a:bodyPr>
          <a:lstStyle/>
          <a:p>
            <a:r>
              <a:rPr lang="fr-FR" dirty="0"/>
              <a:t>Résistances</a:t>
            </a:r>
          </a:p>
        </p:txBody>
      </p:sp>
      <p:sp>
        <p:nvSpPr>
          <p:cNvPr id="10" name="Rectangle 9"/>
          <p:cNvSpPr/>
          <p:nvPr/>
        </p:nvSpPr>
        <p:spPr>
          <a:xfrm>
            <a:off x="245423" y="4412120"/>
            <a:ext cx="7521040"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Comme e et i atteignent leur maximum simultanément, ils sont en phase ce qui, représenté sous la forme de Fresnel, donne :</a:t>
            </a:r>
          </a:p>
        </p:txBody>
      </p:sp>
      <p:pic>
        <p:nvPicPr>
          <p:cNvPr id="11" name="Image 10"/>
          <p:cNvPicPr>
            <a:picLocks noChangeAspect="1"/>
          </p:cNvPicPr>
          <p:nvPr/>
        </p:nvPicPr>
        <p:blipFill>
          <a:blip r:embed="rId3"/>
          <a:stretch>
            <a:fillRect/>
          </a:stretch>
        </p:blipFill>
        <p:spPr>
          <a:xfrm>
            <a:off x="8130863" y="4239455"/>
            <a:ext cx="3498480" cy="1350240"/>
          </a:xfrm>
          <a:prstGeom prst="rect">
            <a:avLst/>
          </a:prstGeom>
        </p:spPr>
      </p:pic>
      <p:sp>
        <p:nvSpPr>
          <p:cNvPr id="13" name="Rectangle 12"/>
          <p:cNvSpPr/>
          <p:nvPr/>
        </p:nvSpPr>
        <p:spPr>
          <a:xfrm>
            <a:off x="3763872" y="5949359"/>
            <a:ext cx="5305683" cy="369332"/>
          </a:xfrm>
          <a:prstGeom prst="rect">
            <a:avLst/>
          </a:prstGeom>
        </p:spPr>
        <p:style>
          <a:lnRef idx="1">
            <a:schemeClr val="accent3"/>
          </a:lnRef>
          <a:fillRef idx="2">
            <a:schemeClr val="accent3"/>
          </a:fillRef>
          <a:effectRef idx="1">
            <a:schemeClr val="accent3"/>
          </a:effectRef>
          <a:fontRef idx="minor">
            <a:schemeClr val="dk1"/>
          </a:fontRef>
        </p:style>
        <p:txBody>
          <a:bodyPr wrap="none">
            <a:spAutoFit/>
          </a:bodyPr>
          <a:lstStyle/>
          <a:p>
            <a:r>
              <a:rPr lang="fr-FR" dirty="0" smtClean="0"/>
              <a:t>Dans </a:t>
            </a:r>
            <a:r>
              <a:rPr lang="fr-FR" dirty="0"/>
              <a:t>une résistance, tension et courant sont en phase.</a:t>
            </a:r>
          </a:p>
        </p:txBody>
      </p:sp>
    </p:spTree>
    <p:extLst>
      <p:ext uri="{BB962C8B-B14F-4D97-AF65-F5344CB8AC3E}">
        <p14:creationId xmlns:p14="http://schemas.microsoft.com/office/powerpoint/2010/main" val="4039351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9398" y="1386402"/>
            <a:ext cx="1079440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C’est </a:t>
            </a:r>
            <a:r>
              <a:rPr lang="fr-FR" dirty="0"/>
              <a:t>une résistance dépourvue de tout effet inductif et Capacitif, </a:t>
            </a:r>
            <a:endParaRPr lang="fr-FR" dirty="0" smtClean="0"/>
          </a:p>
          <a:p>
            <a:r>
              <a:rPr lang="fr-FR" dirty="0" smtClean="0"/>
              <a:t>elle </a:t>
            </a:r>
            <a:r>
              <a:rPr lang="fr-FR" dirty="0"/>
              <a:t>ne </a:t>
            </a:r>
            <a:r>
              <a:rPr lang="fr-FR" dirty="0" smtClean="0"/>
              <a:t>produit qu’un </a:t>
            </a:r>
            <a:r>
              <a:rPr lang="fr-FR" dirty="0"/>
              <a:t>effet calorifique (effet joule) lorsqu’elle est parcourue par un courant </a:t>
            </a:r>
            <a:r>
              <a:rPr lang="fr-FR" dirty="0" err="1" smtClean="0"/>
              <a:t>I</a:t>
            </a:r>
            <a:r>
              <a:rPr lang="fr-FR" baseline="-25000" dirty="0" err="1" smtClean="0"/>
              <a:t>eff</a:t>
            </a:r>
            <a:r>
              <a:rPr lang="fr-FR" dirty="0"/>
              <a:t>.</a:t>
            </a:r>
          </a:p>
          <a:p>
            <a:r>
              <a:rPr lang="fr-FR" dirty="0"/>
              <a:t>La loi d’Ohm est intégralement appliquée.</a:t>
            </a:r>
          </a:p>
          <a:p>
            <a:r>
              <a:rPr lang="fr-FR" dirty="0"/>
              <a:t>L’intensité absorbée est indépendante de la fréquence appliquée.</a:t>
            </a:r>
          </a:p>
          <a:p>
            <a:r>
              <a:rPr lang="fr-FR" dirty="0" smtClean="0"/>
              <a:t>U=</a:t>
            </a:r>
            <a:r>
              <a:rPr lang="fr-FR" dirty="0" err="1" smtClean="0"/>
              <a:t>U</a:t>
            </a:r>
            <a:r>
              <a:rPr lang="fr-FR" baseline="-25000" dirty="0" err="1" smtClean="0"/>
              <a:t>max</a:t>
            </a:r>
            <a:r>
              <a:rPr lang="fr-FR" dirty="0" err="1" smtClean="0"/>
              <a:t>.sin</a:t>
            </a:r>
            <a:r>
              <a:rPr lang="fr-FR" dirty="0" smtClean="0"/>
              <a:t>(</a:t>
            </a:r>
            <a:r>
              <a:rPr lang="el-GR" dirty="0" smtClean="0"/>
              <a:t>ω</a:t>
            </a:r>
            <a:r>
              <a:rPr lang="fr-FR" dirty="0" smtClean="0"/>
              <a:t>t)</a:t>
            </a:r>
          </a:p>
          <a:p>
            <a:r>
              <a:rPr lang="fr-FR" dirty="0" smtClean="0"/>
              <a:t>i=</a:t>
            </a:r>
            <a:r>
              <a:rPr lang="fr-FR" dirty="0" err="1" smtClean="0"/>
              <a:t>I</a:t>
            </a:r>
            <a:r>
              <a:rPr lang="fr-FR" baseline="-25000" dirty="0" err="1" smtClean="0"/>
              <a:t>max</a:t>
            </a:r>
            <a:r>
              <a:rPr lang="fr-FR" dirty="0" err="1" smtClean="0"/>
              <a:t>cos</a:t>
            </a:r>
            <a:r>
              <a:rPr lang="fr-FR" dirty="0" smtClean="0"/>
              <a:t>(</a:t>
            </a:r>
            <a:r>
              <a:rPr lang="el-GR" dirty="0"/>
              <a:t>ω</a:t>
            </a:r>
            <a:r>
              <a:rPr lang="fr-FR" dirty="0"/>
              <a:t>t)</a:t>
            </a:r>
            <a:endParaRPr lang="fr-FR" baseline="-25000" dirty="0" smtClean="0"/>
          </a:p>
          <a:p>
            <a:r>
              <a:rPr lang="fr-FR" dirty="0" smtClean="0"/>
              <a:t>Dans </a:t>
            </a:r>
            <a:r>
              <a:rPr lang="fr-FR" dirty="0"/>
              <a:t>une résistance pure, U et I sont deux grandeurs en phase</a:t>
            </a:r>
          </a:p>
        </p:txBody>
      </p:sp>
      <p:sp>
        <p:nvSpPr>
          <p:cNvPr id="6" name="Rectangle 5"/>
          <p:cNvSpPr/>
          <p:nvPr/>
        </p:nvSpPr>
        <p:spPr>
          <a:xfrm>
            <a:off x="5409164" y="584529"/>
            <a:ext cx="1659813" cy="369332"/>
          </a:xfrm>
          <a:prstGeom prst="rect">
            <a:avLst/>
          </a:prstGeom>
        </p:spPr>
        <p:txBody>
          <a:bodyPr wrap="none">
            <a:spAutoFit/>
          </a:bodyPr>
          <a:lstStyle/>
          <a:p>
            <a:r>
              <a:rPr lang="fr-FR" dirty="0" smtClean="0"/>
              <a:t>Résistance </a:t>
            </a:r>
            <a:r>
              <a:rPr lang="fr-FR" dirty="0"/>
              <a:t>pure</a:t>
            </a:r>
          </a:p>
        </p:txBody>
      </p:sp>
      <p:pic>
        <p:nvPicPr>
          <p:cNvPr id="7" name="Image 6"/>
          <p:cNvPicPr>
            <a:picLocks noChangeAspect="1"/>
          </p:cNvPicPr>
          <p:nvPr/>
        </p:nvPicPr>
        <p:blipFill>
          <a:blip r:embed="rId2"/>
          <a:stretch>
            <a:fillRect/>
          </a:stretch>
        </p:blipFill>
        <p:spPr>
          <a:xfrm>
            <a:off x="4065857" y="3788891"/>
            <a:ext cx="3003120" cy="2219360"/>
          </a:xfrm>
          <a:prstGeom prst="rect">
            <a:avLst/>
          </a:prstGeom>
        </p:spPr>
      </p:pic>
      <p:sp>
        <p:nvSpPr>
          <p:cNvPr id="8" name="Rectangle 7"/>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Tree>
    <p:extLst>
      <p:ext uri="{BB962C8B-B14F-4D97-AF65-F5344CB8AC3E}">
        <p14:creationId xmlns:p14="http://schemas.microsoft.com/office/powerpoint/2010/main" val="9988652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46535" y="1144652"/>
                <a:ext cx="1124606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Lorsque </a:t>
                </a:r>
                <a:r>
                  <a:rPr lang="fr-FR" dirty="0"/>
                  <a:t>l’inductance est parcourue par un courant continu,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peu importante. </a:t>
                </a:r>
                <a:endParaRPr lang="fr-FR" dirty="0" smtClean="0"/>
              </a:p>
              <a:p>
                <a:pPr algn="just">
                  <a:lnSpc>
                    <a:spcPct val="150000"/>
                  </a:lnSpc>
                </a:pPr>
                <a:r>
                  <a:rPr lang="fr-FR" dirty="0" smtClean="0"/>
                  <a:t>En </a:t>
                </a:r>
                <a:r>
                  <a:rPr lang="fr-FR" dirty="0"/>
                  <a:t>courant </a:t>
                </a:r>
                <a:r>
                  <a:rPr lang="fr-FR" dirty="0" smtClean="0"/>
                  <a:t>alternatif: </a:t>
                </a:r>
              </a:p>
              <a:p>
                <a:pPr marL="285750" indent="-285750" algn="just">
                  <a:lnSpc>
                    <a:spcPct val="150000"/>
                  </a:lnSpc>
                  <a:buFont typeface="Arial" panose="020B0604020202020204" pitchFamily="34" charset="0"/>
                  <a:buChar char="•"/>
                </a:pPr>
                <a:r>
                  <a:rPr lang="fr-FR" dirty="0" smtClean="0"/>
                  <a:t>Le </a:t>
                </a:r>
                <a:r>
                  <a:rPr lang="fr-FR" dirty="0"/>
                  <a:t>courant s’établit, </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flux </a:t>
                </a:r>
                <a:r>
                  <a:rPr lang="fr-FR" dirty="0" smtClean="0"/>
                  <a:t>croît et </a:t>
                </a:r>
                <a:r>
                  <a:rPr lang="fr-FR" dirty="0"/>
                  <a:t>une FEM induite prend naissance et génère un courant ; </a:t>
                </a:r>
                <a:endParaRPr lang="fr-FR" dirty="0" smtClean="0"/>
              </a:p>
              <a:p>
                <a:pPr marL="285750" indent="-285750" algn="just">
                  <a:lnSpc>
                    <a:spcPct val="150000"/>
                  </a:lnSpc>
                  <a:buFont typeface="Arial" panose="020B0604020202020204" pitchFamily="34" charset="0"/>
                  <a:buChar char="•"/>
                </a:pPr>
                <a:r>
                  <a:rPr lang="fr-FR" dirty="0" smtClean="0"/>
                  <a:t>loi </a:t>
                </a:r>
                <a:r>
                  <a:rPr lang="fr-FR" dirty="0"/>
                  <a:t>de Lenz qui s’oppose à l’établissement du </a:t>
                </a:r>
                <a:r>
                  <a:rPr lang="fr-FR" dirty="0" smtClean="0"/>
                  <a:t>courant: </a:t>
                </a:r>
                <a:r>
                  <a:rPr lang="fr-FR" dirty="0"/>
                  <a:t>le courant est freiné, retardé, l’opposition est d’autant plus grande que l’inductance L est de valeur élevée et que la pulsation </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du courant est elle-même plus élevée.</a:t>
                </a:r>
              </a:p>
              <a:p>
                <a:pPr marL="285750" indent="-285750" algn="just">
                  <a:lnSpc>
                    <a:spcPct val="150000"/>
                  </a:lnSpc>
                  <a:buFont typeface="Arial" panose="020B0604020202020204" pitchFamily="34" charset="0"/>
                  <a:buChar char="•"/>
                </a:pPr>
                <a:r>
                  <a:rPr lang="fr-FR" dirty="0"/>
                  <a:t>Le caractère d’opposition dépend du produit 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a:t>
                </a:r>
              </a:p>
            </p:txBody>
          </p:sp>
        </mc:Choice>
        <mc:Fallback xmlns="">
          <p:sp>
            <p:nvSpPr>
              <p:cNvPr id="4" name="Rectangle 3"/>
              <p:cNvSpPr>
                <a:spLocks noRot="1" noChangeAspect="1" noMove="1" noResize="1" noEditPoints="1" noAdjustHandles="1" noChangeArrowheads="1" noChangeShapeType="1" noTextEdit="1"/>
              </p:cNvSpPr>
              <p:nvPr/>
            </p:nvSpPr>
            <p:spPr>
              <a:xfrm>
                <a:off x="546535" y="1144652"/>
                <a:ext cx="11246069" cy="3000821"/>
              </a:xfrm>
              <a:prstGeom prst="rect">
                <a:avLst/>
              </a:prstGeom>
              <a:blipFill>
                <a:blip r:embed="rId2"/>
                <a:stretch>
                  <a:fillRect l="-433" r="-433" b="-810"/>
                </a:stretch>
              </a:blipFill>
            </p:spPr>
            <p:txBody>
              <a:bodyPr/>
              <a:lstStyle/>
              <a:p>
                <a:r>
                  <a:rPr lang="fr-FR">
                    <a:noFill/>
                  </a:rPr>
                  <a:t> </a:t>
                </a:r>
              </a:p>
            </p:txBody>
          </p:sp>
        </mc:Fallback>
      </mc:AlternateContent>
      <p:sp>
        <p:nvSpPr>
          <p:cNvPr id="5" name="Rectangle 4"/>
          <p:cNvSpPr/>
          <p:nvPr/>
        </p:nvSpPr>
        <p:spPr>
          <a:xfrm>
            <a:off x="5435226" y="648320"/>
            <a:ext cx="182030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Inductance </a:t>
            </a:r>
            <a:r>
              <a:rPr lang="fr-FR" dirty="0"/>
              <a:t>pure </a:t>
            </a:r>
          </a:p>
        </p:txBody>
      </p:sp>
      <p:pic>
        <p:nvPicPr>
          <p:cNvPr id="7" name="Image 6"/>
          <p:cNvPicPr>
            <a:picLocks noChangeAspect="1"/>
          </p:cNvPicPr>
          <p:nvPr/>
        </p:nvPicPr>
        <p:blipFill>
          <a:blip r:embed="rId3"/>
          <a:stretch>
            <a:fillRect/>
          </a:stretch>
        </p:blipFill>
        <p:spPr>
          <a:xfrm>
            <a:off x="5474323" y="4302749"/>
            <a:ext cx="3065040" cy="211072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51711" y="4648588"/>
                <a:ext cx="47887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se nomme réactance et s’exprime en ohms.</a:t>
                </a:r>
              </a:p>
              <a:p>
                <a:r>
                  <a:rPr lang="fr-FR" dirty="0"/>
                  <a:t>Déphasage de I sur V</a:t>
                </a:r>
              </a:p>
            </p:txBody>
          </p:sp>
        </mc:Choice>
        <mc:Fallback xmlns="">
          <p:sp>
            <p:nvSpPr>
              <p:cNvPr id="8" name="Rectangle 7"/>
              <p:cNvSpPr>
                <a:spLocks noRot="1" noChangeAspect="1" noMove="1" noResize="1" noEditPoints="1" noAdjustHandles="1" noChangeArrowheads="1" noChangeShapeType="1" noTextEdit="1"/>
              </p:cNvSpPr>
              <p:nvPr/>
            </p:nvSpPr>
            <p:spPr>
              <a:xfrm>
                <a:off x="351711" y="4648588"/>
                <a:ext cx="4788700" cy="646331"/>
              </a:xfrm>
              <a:prstGeom prst="rect">
                <a:avLst/>
              </a:prstGeom>
              <a:blipFill>
                <a:blip r:embed="rId4"/>
                <a:stretch>
                  <a:fillRect l="-1017" t="-4630" b="-12963"/>
                </a:stretch>
              </a:blipFill>
            </p:spPr>
            <p:txBody>
              <a:bodyPr/>
              <a:lstStyle/>
              <a:p>
                <a:r>
                  <a:rPr lang="fr-FR">
                    <a:noFill/>
                  </a:rPr>
                  <a:t> </a:t>
                </a:r>
              </a:p>
            </p:txBody>
          </p:sp>
        </mc:Fallback>
      </mc:AlternateContent>
      <p:pic>
        <p:nvPicPr>
          <p:cNvPr id="9" name="Image 8"/>
          <p:cNvPicPr>
            <a:picLocks noChangeAspect="1"/>
          </p:cNvPicPr>
          <p:nvPr/>
        </p:nvPicPr>
        <p:blipFill>
          <a:blip r:embed="rId5"/>
          <a:stretch>
            <a:fillRect/>
          </a:stretch>
        </p:blipFill>
        <p:spPr>
          <a:xfrm>
            <a:off x="9131642" y="4729549"/>
            <a:ext cx="2538720" cy="1257120"/>
          </a:xfrm>
          <a:prstGeom prst="rect">
            <a:avLst/>
          </a:prstGeom>
        </p:spPr>
      </p:pic>
      <p:sp>
        <p:nvSpPr>
          <p:cNvPr id="10" name="Rectangle 9"/>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Tree>
    <p:extLst>
      <p:ext uri="{BB962C8B-B14F-4D97-AF65-F5344CB8AC3E}">
        <p14:creationId xmlns:p14="http://schemas.microsoft.com/office/powerpoint/2010/main" val="7083383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133634" y="802710"/>
            <a:ext cx="3814928" cy="5731051"/>
          </a:xfrm>
          <a:prstGeom prst="rect">
            <a:avLst/>
          </a:prstGeom>
        </p:spPr>
      </p:pic>
      <p:sp>
        <p:nvSpPr>
          <p:cNvPr id="5" name="Rectangle 4"/>
          <p:cNvSpPr/>
          <p:nvPr/>
        </p:nvSpPr>
        <p:spPr>
          <a:xfrm>
            <a:off x="472966" y="2751534"/>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U et I nous montre que I est déphasée </a:t>
            </a:r>
            <a:r>
              <a:rPr lang="fr-FR" dirty="0" smtClean="0"/>
              <a:t>de –</a:t>
            </a:r>
            <a:r>
              <a:rPr lang="el-GR" dirty="0" smtClean="0"/>
              <a:t>π</a:t>
            </a:r>
            <a:r>
              <a:rPr lang="fr-FR" dirty="0" smtClean="0"/>
              <a:t>/2  </a:t>
            </a:r>
            <a:r>
              <a:rPr lang="fr-FR" dirty="0"/>
              <a:t>sur U.</a:t>
            </a:r>
          </a:p>
          <a:p>
            <a:pPr marL="285750" indent="-285750">
              <a:buFont typeface="Arial" panose="020B0604020202020204" pitchFamily="34" charset="0"/>
              <a:buChar char="•"/>
            </a:pPr>
            <a:r>
              <a:rPr lang="fr-FR" dirty="0"/>
              <a:t>Puissance </a:t>
            </a:r>
            <a:r>
              <a:rPr lang="fr-FR" dirty="0" smtClean="0"/>
              <a:t>consommée:</a:t>
            </a:r>
            <a:endParaRPr lang="fr-FR" dirty="0"/>
          </a:p>
          <a:p>
            <a:pPr marL="285750" indent="-285750">
              <a:buFont typeface="Arial" panose="020B0604020202020204" pitchFamily="34" charset="0"/>
              <a:buChar char="•"/>
            </a:pPr>
            <a:r>
              <a:rPr lang="fr-FR" dirty="0"/>
              <a:t>Lorsque U et I sont de mêmes signes, UI est positif, l’inductance absorbe de l’énergie. </a:t>
            </a:r>
            <a:endParaRPr lang="fr-FR" dirty="0" smtClean="0"/>
          </a:p>
          <a:p>
            <a:pPr marL="285750" indent="-285750">
              <a:buFont typeface="Arial" panose="020B0604020202020204" pitchFamily="34" charset="0"/>
              <a:buChar char="•"/>
            </a:pPr>
            <a:r>
              <a:rPr lang="fr-FR" dirty="0" smtClean="0"/>
              <a:t>Lorsque </a:t>
            </a:r>
            <a:r>
              <a:rPr lang="fr-FR" dirty="0"/>
              <a:t>U et I sont de signes contraires, l’inductance restitue de l’énergie.</a:t>
            </a:r>
          </a:p>
          <a:p>
            <a:pPr marL="285750" indent="-285750">
              <a:buFont typeface="Arial" panose="020B0604020202020204" pitchFamily="34" charset="0"/>
              <a:buChar char="•"/>
            </a:pPr>
            <a:r>
              <a:rPr lang="fr-FR" dirty="0"/>
              <a:t>La puissance absorbée est donc nulle au cours de la période T. </a:t>
            </a:r>
          </a:p>
        </p:txBody>
      </p:sp>
      <p:sp>
        <p:nvSpPr>
          <p:cNvPr id="6" name="Rectangle 5"/>
          <p:cNvSpPr/>
          <p:nvPr/>
        </p:nvSpPr>
        <p:spPr>
          <a:xfrm>
            <a:off x="3999114" y="471960"/>
            <a:ext cx="39281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Circuit constitué d’une inductance pure </a:t>
            </a:r>
          </a:p>
        </p:txBody>
      </p:sp>
      <p:sp>
        <p:nvSpPr>
          <p:cNvPr id="7" name="Rectangle 6"/>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sp>
        <p:nvSpPr>
          <p:cNvPr id="8" name="AutoShape 2" descr="Circuit électrique : notions de base - Energie Plus Le S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175840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761017" y="704401"/>
            <a:ext cx="5302218" cy="4351338"/>
          </a:xfrm>
          <a:prstGeom prst="rect">
            <a:avLst/>
          </a:prstGeom>
        </p:spPr>
      </p:pic>
      <p:sp>
        <p:nvSpPr>
          <p:cNvPr id="5" name="Rectangle 4"/>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
        <p:nvSpPr>
          <p:cNvPr id="6" name="Rectangle 5"/>
          <p:cNvSpPr/>
          <p:nvPr/>
        </p:nvSpPr>
        <p:spPr>
          <a:xfrm>
            <a:off x="5489514" y="633114"/>
            <a:ext cx="1188146" cy="369332"/>
          </a:xfrm>
          <a:prstGeom prst="rect">
            <a:avLst/>
          </a:prstGeom>
        </p:spPr>
        <p:txBody>
          <a:bodyPr wrap="none">
            <a:spAutoFit/>
          </a:bodyPr>
          <a:lstStyle/>
          <a:p>
            <a:r>
              <a:rPr lang="fr-FR" dirty="0"/>
              <a:t>solénoïdes</a:t>
            </a:r>
          </a:p>
        </p:txBody>
      </p:sp>
      <p:sp>
        <p:nvSpPr>
          <p:cNvPr id="8" name="Rectangle 7"/>
          <p:cNvSpPr/>
          <p:nvPr/>
        </p:nvSpPr>
        <p:spPr>
          <a:xfrm>
            <a:off x="344383" y="1114240"/>
            <a:ext cx="6096000" cy="254236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nSpc>
                <a:spcPct val="150000"/>
              </a:lnSpc>
            </a:pPr>
            <a:r>
              <a:rPr lang="fr-FR" dirty="0"/>
              <a:t>La valeur de la réactance X</a:t>
            </a:r>
            <a:r>
              <a:rPr lang="fr-FR" baseline="-25000" dirty="0"/>
              <a:t>L</a:t>
            </a:r>
            <a:r>
              <a:rPr lang="fr-FR" dirty="0"/>
              <a:t> d'une inductance est donnée par la formule </a:t>
            </a:r>
            <a:r>
              <a:rPr lang="fr-FR" dirty="0" smtClean="0"/>
              <a:t>: X</a:t>
            </a:r>
            <a:r>
              <a:rPr lang="fr-FR" baseline="-25000" dirty="0" smtClean="0"/>
              <a:t>L</a:t>
            </a:r>
            <a:r>
              <a:rPr lang="fr-FR" dirty="0" smtClean="0"/>
              <a:t> </a:t>
            </a:r>
            <a:r>
              <a:rPr lang="fr-FR" dirty="0"/>
              <a:t>= L </a:t>
            </a:r>
            <a:r>
              <a:rPr lang="el-GR" dirty="0" smtClean="0"/>
              <a:t>ω</a:t>
            </a:r>
            <a:endParaRPr lang="fr-FR" dirty="0"/>
          </a:p>
          <a:p>
            <a:pPr>
              <a:lnSpc>
                <a:spcPct val="150000"/>
              </a:lnSpc>
            </a:pPr>
            <a:r>
              <a:rPr lang="fr-FR" dirty="0" smtClean="0"/>
              <a:t>La </a:t>
            </a:r>
            <a:r>
              <a:rPr lang="fr-FR" dirty="0"/>
              <a:t>tension U</a:t>
            </a:r>
            <a:r>
              <a:rPr lang="fr-FR" baseline="-25000" dirty="0"/>
              <a:t>L</a:t>
            </a:r>
            <a:r>
              <a:rPr lang="fr-FR" dirty="0"/>
              <a:t> aux bornes d'une inductance L traversée par un courant I est</a:t>
            </a:r>
          </a:p>
          <a:p>
            <a:pPr>
              <a:lnSpc>
                <a:spcPct val="150000"/>
              </a:lnSpc>
            </a:pPr>
            <a:r>
              <a:rPr lang="fr-FR" dirty="0" smtClean="0"/>
              <a:t>UL=L</a:t>
            </a:r>
            <a:r>
              <a:rPr lang="el-GR" dirty="0" smtClean="0"/>
              <a:t> </a:t>
            </a:r>
            <a:r>
              <a:rPr lang="el-GR" dirty="0"/>
              <a:t>ω </a:t>
            </a:r>
            <a:r>
              <a:rPr lang="fr-FR" dirty="0" smtClean="0"/>
              <a:t>I= X</a:t>
            </a:r>
            <a:r>
              <a:rPr lang="fr-FR" baseline="-25000" dirty="0" smtClean="0"/>
              <a:t>L</a:t>
            </a:r>
            <a:r>
              <a:rPr lang="fr-FR" dirty="0" smtClean="0"/>
              <a:t>I</a:t>
            </a:r>
            <a:endParaRPr lang="fr-FR" dirty="0"/>
          </a:p>
          <a:p>
            <a:pPr>
              <a:lnSpc>
                <a:spcPct val="150000"/>
              </a:lnSpc>
            </a:pPr>
            <a:r>
              <a:rPr lang="fr-FR" dirty="0" smtClean="0"/>
              <a:t>Le </a:t>
            </a:r>
            <a:r>
              <a:rPr lang="fr-FR" dirty="0"/>
              <a:t>courant est en permanence en retard sur la tension.</a:t>
            </a:r>
          </a:p>
        </p:txBody>
      </p:sp>
      <p:pic>
        <p:nvPicPr>
          <p:cNvPr id="9" name="Image 8"/>
          <p:cNvPicPr>
            <a:picLocks noChangeAspect="1"/>
          </p:cNvPicPr>
          <p:nvPr/>
        </p:nvPicPr>
        <p:blipFill rotWithShape="1">
          <a:blip r:embed="rId3"/>
          <a:srcRect l="27232" r="26607"/>
          <a:stretch/>
        </p:blipFill>
        <p:spPr>
          <a:xfrm>
            <a:off x="344383" y="3697110"/>
            <a:ext cx="3301340" cy="1552000"/>
          </a:xfrm>
          <a:prstGeom prst="rect">
            <a:avLst/>
          </a:prstGeom>
        </p:spPr>
      </p:pic>
    </p:spTree>
    <p:extLst>
      <p:ext uri="{BB962C8B-B14F-4D97-AF65-F5344CB8AC3E}">
        <p14:creationId xmlns:p14="http://schemas.microsoft.com/office/powerpoint/2010/main" val="327742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977ED85-3254-FE4D-13F3-C0795C007485}"/>
              </a:ext>
            </a:extLst>
          </p:cNvPr>
          <p:cNvSpPr txBox="1"/>
          <p:nvPr/>
        </p:nvSpPr>
        <p:spPr>
          <a:xfrm>
            <a:off x="135925" y="1760274"/>
            <a:ext cx="9264218"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smtClean="0">
                <a:effectLst/>
                <a:ea typeface="Times New Roman" panose="02020603050405020304" pitchFamily="18" charset="0"/>
                <a:cs typeface="Times New Roman" panose="02020603050405020304" pitchFamily="18" charset="0"/>
              </a:rPr>
              <a:t>Les </a:t>
            </a:r>
            <a:r>
              <a:rPr lang="fr-FR" sz="1800" b="1" u="none" strike="noStrike" spc="-50" dirty="0">
                <a:effectLst/>
                <a:ea typeface="Times New Roman" panose="02020603050405020304" pitchFamily="18" charset="0"/>
                <a:cs typeface="Times New Roman" panose="02020603050405020304" pitchFamily="18" charset="0"/>
              </a:rPr>
              <a:t>instruments de contrôle de vol </a:t>
            </a:r>
            <a:endParaRPr lang="fr-FR" sz="1800" b="1" u="none" strike="noStrike" spc="-50" dirty="0" smtClean="0">
              <a:effectLst/>
              <a:ea typeface="Times New Roman" panose="02020603050405020304" pitchFamily="18" charset="0"/>
              <a:cs typeface="Times New Roman" panose="02020603050405020304" pitchFamily="18" charset="0"/>
            </a:endParaRPr>
          </a:p>
          <a:p>
            <a:pPr lvl="0" algn="just">
              <a:lnSpc>
                <a:spcPct val="150000"/>
              </a:lnSpc>
              <a:buClr>
                <a:srgbClr val="000000"/>
              </a:buClr>
              <a:buSzPts val="1200"/>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a:t>
            </a:r>
            <a:r>
              <a:rPr lang="fr-FR" sz="1800" u="none" strike="noStrike" spc="-50" dirty="0">
                <a:effectLst/>
                <a:ea typeface="Times New Roman" panose="02020603050405020304" pitchFamily="18" charset="0"/>
                <a:cs typeface="Times New Roman" panose="02020603050405020304" pitchFamily="18" charset="0"/>
              </a:rPr>
              <a:t>anémomètre, altimètre, variomètre, compas, indicateur de virage).</a:t>
            </a:r>
          </a:p>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a:effectLst/>
                <a:ea typeface="Times New Roman" panose="02020603050405020304" pitchFamily="18" charset="0"/>
                <a:cs typeface="Times New Roman" panose="02020603050405020304" pitchFamily="18" charset="0"/>
              </a:rPr>
              <a:t>Les instruments de contrôle </a:t>
            </a:r>
            <a:r>
              <a:rPr lang="fr-FR" sz="1800" b="1" u="none" strike="noStrike" spc="-50" dirty="0" smtClean="0">
                <a:effectLst/>
                <a:ea typeface="Times New Roman" panose="02020603050405020304" pitchFamily="18" charset="0"/>
                <a:cs typeface="Times New Roman" panose="02020603050405020304" pitchFamily="18" charset="0"/>
              </a:rPr>
              <a:t>moteur</a:t>
            </a:r>
          </a:p>
          <a:p>
            <a:pPr lvl="0" algn="just">
              <a:lnSpc>
                <a:spcPct val="150000"/>
              </a:lnSpc>
              <a:buClr>
                <a:srgbClr val="000000"/>
              </a:buClr>
              <a:buSzPts val="1200"/>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 </a:t>
            </a:r>
            <a:r>
              <a:rPr lang="fr-FR" sz="1800" u="none" strike="noStrike" spc="-50" dirty="0">
                <a:effectLst/>
                <a:ea typeface="Times New Roman" panose="02020603050405020304" pitchFamily="18" charset="0"/>
                <a:cs typeface="Times New Roman" panose="02020603050405020304" pitchFamily="18" charset="0"/>
              </a:rPr>
              <a:t>(indicateur de pression d'admission, de température des culasses, de température d'huile, de quantité de carburants, de pression).</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a:effectLst/>
                <a:ea typeface="Times New Roman" panose="02020603050405020304" pitchFamily="18" charset="0"/>
                <a:cs typeface="Times New Roman" panose="02020603050405020304" pitchFamily="18" charset="0"/>
              </a:rPr>
              <a:t>Les équipements de navigation, les récepteurs </a:t>
            </a:r>
            <a:r>
              <a:rPr lang="fr-FR" sz="1800" u="none" strike="noStrike" spc="-50" dirty="0" err="1">
                <a:effectLst/>
                <a:ea typeface="Times New Roman" panose="02020603050405020304" pitchFamily="18" charset="0"/>
                <a:cs typeface="Times New Roman" panose="02020603050405020304" pitchFamily="18" charset="0"/>
              </a:rPr>
              <a:t>radio-électriques</a:t>
            </a:r>
            <a:r>
              <a:rPr lang="fr-FR" sz="1800" u="none" strike="noStrike" spc="-50" dirty="0">
                <a:effectLst/>
                <a:ea typeface="Times New Roman" panose="02020603050405020304" pitchFamily="18" charset="0"/>
                <a:cs typeface="Times New Roman" panose="02020603050405020304" pitchFamily="18" charset="0"/>
              </a:rPr>
              <a:t>, ADF, VOR, ILS etc.</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Les </a:t>
            </a:r>
            <a:r>
              <a:rPr lang="fr-FR" sz="1800" u="none" strike="noStrike" spc="-50" dirty="0">
                <a:effectLst/>
                <a:ea typeface="Times New Roman" panose="02020603050405020304" pitchFamily="18" charset="0"/>
                <a:cs typeface="Times New Roman" panose="02020603050405020304" pitchFamily="18" charset="0"/>
              </a:rPr>
              <a:t>dispositifs de dégivrage, la détection et la percussion incendie.</a:t>
            </a:r>
          </a:p>
        </p:txBody>
      </p:sp>
      <p:sp>
        <p:nvSpPr>
          <p:cNvPr id="6" name="ZoneTexte 5">
            <a:extLst>
              <a:ext uri="{FF2B5EF4-FFF2-40B4-BE49-F238E27FC236}">
                <a16:creationId xmlns:a16="http://schemas.microsoft.com/office/drawing/2014/main" id="{279D303C-35D1-6412-5CF5-7749F1FE6D84}"/>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stretch>
            <a:fillRect/>
          </a:stretch>
        </p:blipFill>
        <p:spPr>
          <a:xfrm>
            <a:off x="9585878" y="739046"/>
            <a:ext cx="2366635" cy="1295400"/>
          </a:xfrm>
          <a:prstGeom prst="rect">
            <a:avLst/>
          </a:prstGeom>
        </p:spPr>
      </p:pic>
      <p:pic>
        <p:nvPicPr>
          <p:cNvPr id="4" name="Image 3"/>
          <p:cNvPicPr>
            <a:picLocks noChangeAspect="1"/>
          </p:cNvPicPr>
          <p:nvPr/>
        </p:nvPicPr>
        <p:blipFill rotWithShape="1">
          <a:blip r:embed="rId3"/>
          <a:srcRect l="49983"/>
          <a:stretch/>
        </p:blipFill>
        <p:spPr>
          <a:xfrm>
            <a:off x="9557234" y="2106746"/>
            <a:ext cx="2495619" cy="2361757"/>
          </a:xfrm>
          <a:prstGeom prst="rect">
            <a:avLst/>
          </a:prstGeom>
        </p:spPr>
      </p:pic>
      <p:pic>
        <p:nvPicPr>
          <p:cNvPr id="11" name="Image 10"/>
          <p:cNvPicPr>
            <a:picLocks noChangeAspect="1"/>
          </p:cNvPicPr>
          <p:nvPr/>
        </p:nvPicPr>
        <p:blipFill>
          <a:blip r:embed="rId4"/>
          <a:stretch>
            <a:fillRect/>
          </a:stretch>
        </p:blipFill>
        <p:spPr>
          <a:xfrm>
            <a:off x="9585879" y="4556089"/>
            <a:ext cx="2466975" cy="1847850"/>
          </a:xfrm>
          <a:prstGeom prst="rect">
            <a:avLst/>
          </a:prstGeom>
        </p:spPr>
      </p:pic>
      <p:sp>
        <p:nvSpPr>
          <p:cNvPr id="12" name="Rectangle 11"/>
          <p:cNvSpPr/>
          <p:nvPr/>
        </p:nvSpPr>
        <p:spPr>
          <a:xfrm>
            <a:off x="4740248" y="660464"/>
            <a:ext cx="2515560" cy="46487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lnSpc>
                <a:spcPct val="150000"/>
              </a:lnSpc>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LA SECURITE DU VOL</a:t>
            </a:r>
          </a:p>
        </p:txBody>
      </p:sp>
    </p:spTree>
    <p:extLst>
      <p:ext uri="{BB962C8B-B14F-4D97-AF65-F5344CB8AC3E}">
        <p14:creationId xmlns:p14="http://schemas.microsoft.com/office/powerpoint/2010/main" val="2475870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47134" y="2603821"/>
                <a:ext cx="8118389" cy="20540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𝐶</m:t>
                        </m:r>
                        <m:r>
                          <a:rPr lang="fr-FR" b="0" i="1" smtClean="0">
                            <a:latin typeface="Cambria Math" panose="02040503050406030204" pitchFamily="18" charset="0"/>
                            <a:ea typeface="Cambria Math" panose="02040503050406030204" pitchFamily="18" charset="0"/>
                          </a:rPr>
                          <m:t>𝜔</m:t>
                        </m:r>
                      </m:den>
                    </m:f>
                  </m:oMath>
                </a14:m>
                <a:r>
                  <a:rPr lang="fr-FR" dirty="0" smtClean="0"/>
                  <a:t> se </a:t>
                </a:r>
                <a:r>
                  <a:rPr lang="fr-FR" dirty="0"/>
                  <a:t>nomme réactance de capacité, </a:t>
                </a:r>
                <a:endParaRPr lang="fr-FR" dirty="0" smtClean="0"/>
              </a:p>
              <a:p>
                <a:pPr marL="285750" indent="-285750">
                  <a:lnSpc>
                    <a:spcPct val="150000"/>
                  </a:lnSpc>
                  <a:buFont typeface="Arial" panose="020B0604020202020204" pitchFamily="34" charset="0"/>
                  <a:buChar char="•"/>
                </a:pPr>
                <a:r>
                  <a:rPr lang="fr-FR" dirty="0" smtClean="0"/>
                  <a:t>c’est </a:t>
                </a:r>
                <a:r>
                  <a:rPr lang="fr-FR" dirty="0"/>
                  <a:t>la résistance qu’oppose un condensateur </a:t>
                </a:r>
                <a:r>
                  <a:rPr lang="fr-FR" dirty="0" smtClean="0"/>
                  <a:t>au passage </a:t>
                </a:r>
                <a:r>
                  <a:rPr lang="fr-FR" dirty="0"/>
                  <a:t>du courant alternatif </a:t>
                </a:r>
                <a:r>
                  <a:rPr lang="fr-FR" dirty="0" smtClean="0"/>
                  <a:t>elle </a:t>
                </a:r>
                <a:r>
                  <a:rPr lang="fr-FR" dirty="0"/>
                  <a:t>s’exprime en </a:t>
                </a:r>
                <a:r>
                  <a:rPr lang="fr-FR" dirty="0" smtClean="0"/>
                  <a:t>ohms </a:t>
                </a:r>
              </a:p>
              <a:p>
                <a:pPr marL="285750" indent="-285750">
                  <a:lnSpc>
                    <a:spcPct val="150000"/>
                  </a:lnSpc>
                  <a:buFont typeface="Arial" panose="020B0604020202020204" pitchFamily="34" charset="0"/>
                  <a:buChar char="•"/>
                </a:pPr>
                <a:r>
                  <a:rPr lang="fr-FR" dirty="0" smtClean="0"/>
                  <a:t>La </a:t>
                </a:r>
                <a:r>
                  <a:rPr lang="fr-FR" dirty="0"/>
                  <a:t>chute de tension aux bornes d’un condensateur est donnée par la relation </a:t>
                </a:r>
                <a14:m>
                  <m:oMath xmlns:m="http://schemas.openxmlformats.org/officeDocument/2006/math">
                    <m:r>
                      <m:rPr>
                        <m:sty m:val="p"/>
                      </m:rPr>
                      <a:rPr lang="fr-FR" b="0" i="0" smtClean="0">
                        <a:latin typeface="Cambria Math" panose="02040503050406030204" pitchFamily="18" charset="0"/>
                      </a:rPr>
                      <m:t>U</m:t>
                    </m:r>
                    <m:f>
                      <m:fPr>
                        <m:ctrlPr>
                          <a:rPr lang="fr-FR" i="1">
                            <a:latin typeface="Cambria Math" panose="02040503050406030204" pitchFamily="18" charset="0"/>
                          </a:rPr>
                        </m:ctrlPr>
                      </m:fPr>
                      <m:num>
                        <m:r>
                          <a:rPr lang="fr-FR" b="0" i="1" smtClean="0">
                            <a:latin typeface="Cambria Math" panose="02040503050406030204" pitchFamily="18" charset="0"/>
                          </a:rPr>
                          <m:t>𝐼</m:t>
                        </m:r>
                      </m:num>
                      <m:den>
                        <m:r>
                          <a:rPr lang="fr-FR" i="1">
                            <a:latin typeface="Cambria Math" panose="02040503050406030204" pitchFamily="18" charset="0"/>
                          </a:rPr>
                          <m:t>𝐶</m:t>
                        </m:r>
                        <m:r>
                          <a:rPr lang="fr-FR" i="1">
                            <a:latin typeface="Cambria Math" panose="02040503050406030204" pitchFamily="18" charset="0"/>
                            <a:ea typeface="Cambria Math" panose="02040503050406030204" pitchFamily="18" charset="0"/>
                          </a:rPr>
                          <m:t>𝜔</m:t>
                        </m:r>
                      </m:den>
                    </m:f>
                  </m:oMath>
                </a14:m>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247134" y="2603821"/>
                <a:ext cx="8118389" cy="2054024"/>
              </a:xfrm>
              <a:prstGeom prst="rect">
                <a:avLst/>
              </a:prstGeom>
              <a:blipFill>
                <a:blip r:embed="rId2"/>
                <a:stretch>
                  <a:fillRect l="-450" b="-885"/>
                </a:stretch>
              </a:blipFill>
            </p:spPr>
            <p:txBody>
              <a:bodyPr/>
              <a:lstStyle/>
              <a:p>
                <a:r>
                  <a:rPr lang="fr-FR">
                    <a:noFill/>
                  </a:rPr>
                  <a:t> </a:t>
                </a:r>
              </a:p>
            </p:txBody>
          </p:sp>
        </mc:Fallback>
      </mc:AlternateContent>
      <p:pic>
        <p:nvPicPr>
          <p:cNvPr id="8" name="Espace réservé du contenu 4"/>
          <p:cNvPicPr>
            <a:picLocks noGrp="1" noChangeAspect="1"/>
          </p:cNvPicPr>
          <p:nvPr>
            <p:ph idx="1"/>
          </p:nvPr>
        </p:nvPicPr>
        <p:blipFill>
          <a:blip r:embed="rId3"/>
          <a:stretch>
            <a:fillRect/>
          </a:stretch>
        </p:blipFill>
        <p:spPr>
          <a:xfrm>
            <a:off x="8688220" y="3007070"/>
            <a:ext cx="3194263" cy="3301550"/>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247134" y="5100458"/>
            <a:ext cx="811838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a:t>Puissance absorbée</a:t>
            </a:r>
          </a:p>
          <a:p>
            <a:pPr marL="285750" indent="-285750" algn="just">
              <a:lnSpc>
                <a:spcPct val="150000"/>
              </a:lnSpc>
              <a:buFont typeface="Arial" panose="020B0604020202020204" pitchFamily="34" charset="0"/>
              <a:buChar char="•"/>
            </a:pPr>
            <a:r>
              <a:rPr lang="fr-FR" dirty="0" smtClean="0"/>
              <a:t>aires positives: le </a:t>
            </a:r>
            <a:r>
              <a:rPr lang="fr-FR" dirty="0"/>
              <a:t>condensateur </a:t>
            </a:r>
            <a:r>
              <a:rPr lang="fr-FR" dirty="0" smtClean="0"/>
              <a:t>absorbe de </a:t>
            </a:r>
            <a:r>
              <a:rPr lang="fr-FR" dirty="0"/>
              <a:t>l’énergie (charge).</a:t>
            </a:r>
          </a:p>
          <a:p>
            <a:pPr marL="285750" indent="-285750" algn="just">
              <a:lnSpc>
                <a:spcPct val="150000"/>
              </a:lnSpc>
              <a:buFont typeface="Arial" panose="020B0604020202020204" pitchFamily="34" charset="0"/>
              <a:buChar char="•"/>
            </a:pPr>
            <a:r>
              <a:rPr lang="fr-FR" dirty="0" smtClean="0"/>
              <a:t>aires négatives: </a:t>
            </a:r>
            <a:r>
              <a:rPr lang="fr-FR" dirty="0"/>
              <a:t>le condensateur </a:t>
            </a:r>
            <a:r>
              <a:rPr lang="fr-FR" dirty="0" smtClean="0"/>
              <a:t>restitue de </a:t>
            </a:r>
            <a:r>
              <a:rPr lang="fr-FR" dirty="0"/>
              <a:t>l’énergie (décharge).</a:t>
            </a:r>
          </a:p>
          <a:p>
            <a:pPr marL="285750" indent="-285750" algn="just">
              <a:lnSpc>
                <a:spcPct val="150000"/>
              </a:lnSpc>
              <a:buFont typeface="Arial" panose="020B0604020202020204" pitchFamily="34" charset="0"/>
              <a:buChar char="•"/>
            </a:pPr>
            <a:r>
              <a:rPr lang="fr-FR" dirty="0"/>
              <a:t>La puissance absorbée au </a:t>
            </a:r>
            <a:r>
              <a:rPr lang="fr-FR" dirty="0" smtClean="0"/>
              <a:t>cours d’une </a:t>
            </a:r>
            <a:r>
              <a:rPr lang="fr-FR" dirty="0"/>
              <a:t>période est nulle</a:t>
            </a:r>
            <a:r>
              <a:rPr lang="fr-FR" dirty="0" smtClean="0"/>
              <a:t>.</a:t>
            </a:r>
            <a:endParaRPr lang="fr-FR" dirty="0"/>
          </a:p>
        </p:txBody>
      </p:sp>
      <p:pic>
        <p:nvPicPr>
          <p:cNvPr id="12" name="Image 11"/>
          <p:cNvPicPr>
            <a:picLocks noChangeAspect="1"/>
          </p:cNvPicPr>
          <p:nvPr/>
        </p:nvPicPr>
        <p:blipFill>
          <a:blip r:embed="rId4"/>
          <a:stretch>
            <a:fillRect/>
          </a:stretch>
        </p:blipFill>
        <p:spPr>
          <a:xfrm>
            <a:off x="2612093" y="1032136"/>
            <a:ext cx="6536721" cy="1432893"/>
          </a:xfrm>
          <a:prstGeom prst="rect">
            <a:avLst/>
          </a:prstGeom>
        </p:spPr>
        <p:style>
          <a:lnRef idx="2">
            <a:schemeClr val="accent2"/>
          </a:lnRef>
          <a:fillRef idx="1">
            <a:schemeClr val="lt1"/>
          </a:fillRef>
          <a:effectRef idx="0">
            <a:schemeClr val="accent2"/>
          </a:effectRef>
          <a:fontRef idx="minor">
            <a:schemeClr val="dk1"/>
          </a:fontRef>
        </p:style>
      </p:pic>
      <p:sp>
        <p:nvSpPr>
          <p:cNvPr id="10" name="Rectangle 9"/>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
        <p:nvSpPr>
          <p:cNvPr id="11" name="Rectangle 10"/>
          <p:cNvSpPr/>
          <p:nvPr/>
        </p:nvSpPr>
        <p:spPr>
          <a:xfrm>
            <a:off x="5667644" y="704401"/>
            <a:ext cx="1586716" cy="369332"/>
          </a:xfrm>
          <a:prstGeom prst="rect">
            <a:avLst/>
          </a:prstGeom>
        </p:spPr>
        <p:txBody>
          <a:bodyPr wrap="none">
            <a:spAutoFit/>
          </a:bodyPr>
          <a:lstStyle/>
          <a:p>
            <a:r>
              <a:rPr lang="fr-FR" dirty="0"/>
              <a:t>Condensateurs</a:t>
            </a:r>
          </a:p>
        </p:txBody>
      </p:sp>
    </p:spTree>
    <p:extLst>
      <p:ext uri="{BB962C8B-B14F-4D97-AF65-F5344CB8AC3E}">
        <p14:creationId xmlns:p14="http://schemas.microsoft.com/office/powerpoint/2010/main" val="35759434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813963" y="2085058"/>
            <a:ext cx="3785161" cy="2868016"/>
          </a:xfrm>
          <a:prstGeom prst="rect">
            <a:avLst/>
          </a:prstGeom>
        </p:spPr>
      </p:pic>
      <p:sp>
        <p:nvSpPr>
          <p:cNvPr id="5" name="Rectangle 4"/>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
        <p:nvSpPr>
          <p:cNvPr id="6" name="Rectangle 5"/>
          <p:cNvSpPr/>
          <p:nvPr/>
        </p:nvSpPr>
        <p:spPr>
          <a:xfrm>
            <a:off x="5667644" y="704401"/>
            <a:ext cx="1586716" cy="369332"/>
          </a:xfrm>
          <a:prstGeom prst="rect">
            <a:avLst/>
          </a:prstGeom>
        </p:spPr>
        <p:txBody>
          <a:bodyPr wrap="none">
            <a:spAutoFit/>
          </a:bodyPr>
          <a:lstStyle/>
          <a:p>
            <a:r>
              <a:rPr lang="fr-FR" dirty="0"/>
              <a:t>Condensateurs</a:t>
            </a:r>
          </a:p>
        </p:txBody>
      </p:sp>
      <mc:AlternateContent xmlns:mc="http://schemas.openxmlformats.org/markup-compatibility/2006" xmlns:a14="http://schemas.microsoft.com/office/drawing/2010/main">
        <mc:Choice Requires="a14">
          <p:sp>
            <p:nvSpPr>
              <p:cNvPr id="7" name="Rectangle 6"/>
              <p:cNvSpPr/>
              <p:nvPr/>
            </p:nvSpPr>
            <p:spPr>
              <a:xfrm>
                <a:off x="578758" y="1256814"/>
                <a:ext cx="6096000" cy="498226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342900" indent="-342900">
                  <a:lnSpc>
                    <a:spcPct val="150000"/>
                  </a:lnSpc>
                  <a:buAutoNum type="alphaLcParenR"/>
                </a:pPr>
                <a:r>
                  <a:rPr lang="fr-FR" dirty="0" smtClean="0"/>
                  <a:t>Courant </a:t>
                </a:r>
                <a:r>
                  <a:rPr lang="fr-FR" dirty="0"/>
                  <a:t>continu </a:t>
                </a:r>
                <a:endParaRPr lang="fr-FR" dirty="0" smtClean="0"/>
              </a:p>
              <a:p>
                <a:pPr>
                  <a:lnSpc>
                    <a:spcPct val="150000"/>
                  </a:lnSpc>
                </a:pPr>
                <a:r>
                  <a:rPr lang="fr-FR" dirty="0" smtClean="0"/>
                  <a:t>Un condensateur accumule une charge Q=CU</a:t>
                </a:r>
              </a:p>
              <a:p>
                <a:pPr>
                  <a:lnSpc>
                    <a:spcPct val="150000"/>
                  </a:lnSpc>
                </a:pPr>
                <a:r>
                  <a:rPr lang="fr-FR" dirty="0"/>
                  <a:t>L'énergie stockée (W) est calculée par la formule</a:t>
                </a:r>
              </a:p>
              <a:p>
                <a:pPr>
                  <a:lnSpc>
                    <a:spcPct val="150000"/>
                  </a:lnSpc>
                </a:pPr>
                <a14:m>
                  <m:oMathPara xmlns:m="http://schemas.openxmlformats.org/officeDocument/2006/math">
                    <m:oMathParaPr>
                      <m:jc m:val="centerGroup"/>
                    </m:oMathParaPr>
                    <m:oMath xmlns:m="http://schemas.openxmlformats.org/officeDocument/2006/math">
                      <m:r>
                        <a:rPr lang="fr-FR" i="1" dirty="0">
                          <a:latin typeface="Cambria Math" panose="02040503050406030204" pitchFamily="18" charset="0"/>
                        </a:rPr>
                        <m:t>𝑊</m:t>
                      </m:r>
                      <m:r>
                        <a:rPr lang="fr-FR" i="1" dirty="0">
                          <a:latin typeface="Cambria Math" panose="02040503050406030204" pitchFamily="18" charset="0"/>
                        </a:rPr>
                        <m:t> =</m:t>
                      </m:r>
                      <m:f>
                        <m:fPr>
                          <m:ctrlPr>
                            <a:rPr lang="fr-FR" i="1" dirty="0">
                              <a:latin typeface="Cambria Math" panose="02040503050406030204" pitchFamily="18" charset="0"/>
                            </a:rPr>
                          </m:ctrlPr>
                        </m:fPr>
                        <m:num>
                          <m:r>
                            <a:rPr lang="fr-FR" i="1" dirty="0">
                              <a:latin typeface="Cambria Math" panose="02040503050406030204" pitchFamily="18" charset="0"/>
                            </a:rPr>
                            <m:t>1</m:t>
                          </m:r>
                        </m:num>
                        <m:den>
                          <m:r>
                            <a:rPr lang="fr-FR" i="1" dirty="0">
                              <a:latin typeface="Cambria Math" panose="02040503050406030204" pitchFamily="18" charset="0"/>
                            </a:rPr>
                            <m:t>2</m:t>
                          </m:r>
                        </m:den>
                      </m:f>
                      <m:r>
                        <a:rPr lang="fr-FR" i="1" dirty="0">
                          <a:latin typeface="Cambria Math" panose="02040503050406030204" pitchFamily="18" charset="0"/>
                        </a:rPr>
                        <m:t> </m:t>
                      </m:r>
                      <m:r>
                        <a:rPr lang="fr-FR" i="1" dirty="0">
                          <a:latin typeface="Cambria Math" panose="02040503050406030204" pitchFamily="18" charset="0"/>
                          <a:ea typeface="Cambria Math" panose="02040503050406030204" pitchFamily="18" charset="0"/>
                        </a:rPr>
                        <m:t>×</m:t>
                      </m:r>
                      <m:r>
                        <a:rPr lang="fr-FR" i="1" dirty="0">
                          <a:latin typeface="Cambria Math" panose="02040503050406030204" pitchFamily="18" charset="0"/>
                        </a:rPr>
                        <m:t> </m:t>
                      </m:r>
                      <m:r>
                        <a:rPr lang="fr-FR" i="1" dirty="0">
                          <a:latin typeface="Cambria Math" panose="02040503050406030204" pitchFamily="18" charset="0"/>
                        </a:rPr>
                        <m:t>𝑐</m:t>
                      </m:r>
                      <m:r>
                        <a:rPr lang="fr-FR" i="1" dirty="0">
                          <a:latin typeface="Cambria Math" panose="02040503050406030204" pitchFamily="18" charset="0"/>
                        </a:rPr>
                        <m:t> × </m:t>
                      </m:r>
                      <m:r>
                        <a:rPr lang="fr-FR" i="1" dirty="0">
                          <a:latin typeface="Cambria Math" panose="02040503050406030204" pitchFamily="18" charset="0"/>
                        </a:rPr>
                        <m:t>𝑢</m:t>
                      </m:r>
                      <m:r>
                        <a:rPr lang="fr-FR" i="1" baseline="30000" dirty="0">
                          <a:latin typeface="Cambria Math" panose="02040503050406030204" pitchFamily="18" charset="0"/>
                        </a:rPr>
                        <m:t>2</m:t>
                      </m:r>
                    </m:oMath>
                  </m:oMathPara>
                </a14:m>
                <a:endParaRPr lang="fr-FR" baseline="30000" dirty="0"/>
              </a:p>
              <a:p>
                <a:pPr>
                  <a:lnSpc>
                    <a:spcPct val="150000"/>
                  </a:lnSpc>
                </a:pPr>
                <a:r>
                  <a:rPr lang="fr-FR" dirty="0" smtClean="0"/>
                  <a:t>W </a:t>
                </a:r>
                <a:r>
                  <a:rPr lang="fr-FR" dirty="0"/>
                  <a:t>en joules C en farads U en </a:t>
                </a:r>
                <a:r>
                  <a:rPr lang="fr-FR" dirty="0" smtClean="0"/>
                  <a:t>volts</a:t>
                </a:r>
              </a:p>
              <a:p>
                <a:pPr>
                  <a:lnSpc>
                    <a:spcPct val="150000"/>
                  </a:lnSpc>
                </a:pPr>
                <a:r>
                  <a:rPr lang="fr-FR" dirty="0"/>
                  <a:t>Il existe alors une tension aux bornes du condensateur égale à la tension fournie par le générateur.</a:t>
                </a:r>
              </a:p>
              <a:p>
                <a:pPr>
                  <a:lnSpc>
                    <a:spcPct val="150000"/>
                  </a:lnSpc>
                </a:pPr>
                <a:r>
                  <a:rPr lang="fr-FR" dirty="0"/>
                  <a:t>S'il existe bien un courant temporaire dans les fils de liaisons générateur-condensateur, aucun courant ne circule à travers l'isolant d'une armature à l'autre.</a:t>
                </a:r>
              </a:p>
              <a:p>
                <a:pPr>
                  <a:lnSpc>
                    <a:spcPct val="150000"/>
                  </a:lnSpc>
                </a:pPr>
                <a:r>
                  <a:rPr lang="fr-FR" dirty="0"/>
                  <a:t>Un condensateur bloque donc le courant continu</a:t>
                </a:r>
                <a:r>
                  <a:rPr lang="fr-FR" dirty="0" smtClean="0"/>
                  <a:t>.</a:t>
                </a:r>
                <a:endParaRPr lang="fr-FR" dirty="0"/>
              </a:p>
            </p:txBody>
          </p:sp>
        </mc:Choice>
        <mc:Fallback xmlns="">
          <p:sp>
            <p:nvSpPr>
              <p:cNvPr id="7" name="Rectangle 6"/>
              <p:cNvSpPr>
                <a:spLocks noRot="1" noChangeAspect="1" noMove="1" noResize="1" noEditPoints="1" noAdjustHandles="1" noChangeArrowheads="1" noChangeShapeType="1" noTextEdit="1"/>
              </p:cNvSpPr>
              <p:nvPr/>
            </p:nvSpPr>
            <p:spPr>
              <a:xfrm>
                <a:off x="578758" y="1256814"/>
                <a:ext cx="6096000" cy="4982261"/>
              </a:xfrm>
              <a:prstGeom prst="rect">
                <a:avLst/>
              </a:prstGeom>
              <a:blipFill>
                <a:blip r:embed="rId3"/>
                <a:stretch>
                  <a:fillRect l="-798" b="-977"/>
                </a:stretch>
              </a:blipFill>
            </p:spPr>
            <p:txBody>
              <a:bodyPr/>
              <a:lstStyle/>
              <a:p>
                <a:r>
                  <a:rPr lang="fr-FR">
                    <a:noFill/>
                  </a:rPr>
                  <a:t> </a:t>
                </a:r>
              </a:p>
            </p:txBody>
          </p:sp>
        </mc:Fallback>
      </mc:AlternateContent>
    </p:spTree>
    <p:extLst>
      <p:ext uri="{BB962C8B-B14F-4D97-AF65-F5344CB8AC3E}">
        <p14:creationId xmlns:p14="http://schemas.microsoft.com/office/powerpoint/2010/main" val="2857060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075221" y="972492"/>
            <a:ext cx="3785161" cy="2868016"/>
          </a:xfrm>
          <a:prstGeom prst="rect">
            <a:avLst/>
          </a:prstGeom>
        </p:spPr>
      </p:pic>
      <p:sp>
        <p:nvSpPr>
          <p:cNvPr id="5" name="Rectangle 4"/>
          <p:cNvSpPr/>
          <p:nvPr/>
        </p:nvSpPr>
        <p:spPr>
          <a:xfrm>
            <a:off x="4322391" y="151988"/>
            <a:ext cx="404597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smtClean="0"/>
              <a:t>Résistances, condensateurs et solénoïdes</a:t>
            </a:r>
            <a:endParaRPr lang="fr-FR" dirty="0"/>
          </a:p>
        </p:txBody>
      </p:sp>
      <p:sp>
        <p:nvSpPr>
          <p:cNvPr id="6" name="Rectangle 5"/>
          <p:cNvSpPr/>
          <p:nvPr/>
        </p:nvSpPr>
        <p:spPr>
          <a:xfrm>
            <a:off x="5667644" y="704401"/>
            <a:ext cx="1586716" cy="369332"/>
          </a:xfrm>
          <a:prstGeom prst="rect">
            <a:avLst/>
          </a:prstGeom>
        </p:spPr>
        <p:txBody>
          <a:bodyPr wrap="none">
            <a:spAutoFit/>
          </a:bodyPr>
          <a:lstStyle/>
          <a:p>
            <a:r>
              <a:rPr lang="fr-FR" dirty="0"/>
              <a:t>Condensateurs</a:t>
            </a:r>
          </a:p>
        </p:txBody>
      </p:sp>
      <p:pic>
        <p:nvPicPr>
          <p:cNvPr id="2" name="Image 1"/>
          <p:cNvPicPr>
            <a:picLocks noChangeAspect="1"/>
          </p:cNvPicPr>
          <p:nvPr/>
        </p:nvPicPr>
        <p:blipFill rotWithShape="1">
          <a:blip r:embed="rId3"/>
          <a:srcRect l="30093" t="61982" r="35420" b="1862"/>
          <a:stretch/>
        </p:blipFill>
        <p:spPr>
          <a:xfrm>
            <a:off x="2770590" y="2369430"/>
            <a:ext cx="2434442" cy="510639"/>
          </a:xfrm>
          <a:prstGeom prst="rect">
            <a:avLst/>
          </a:prstGeom>
        </p:spPr>
      </p:pic>
      <p:sp>
        <p:nvSpPr>
          <p:cNvPr id="3" name="Rectangle 2"/>
          <p:cNvSpPr/>
          <p:nvPr/>
        </p:nvSpPr>
        <p:spPr>
          <a:xfrm>
            <a:off x="389761" y="1079576"/>
            <a:ext cx="6889358"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On appelle donc réactance (</a:t>
            </a:r>
            <a:r>
              <a:rPr lang="fr-FR" dirty="0" err="1"/>
              <a:t>Xc</a:t>
            </a:r>
            <a:r>
              <a:rPr lang="fr-FR" dirty="0"/>
              <a:t>) la « résistance » d'un condensateur.</a:t>
            </a:r>
          </a:p>
          <a:p>
            <a:r>
              <a:rPr lang="fr-FR" dirty="0"/>
              <a:t>La « résistance » du condensateur s'appelle en fait, la réactance (</a:t>
            </a:r>
            <a:r>
              <a:rPr lang="fr-FR" dirty="0" err="1"/>
              <a:t>Xc</a:t>
            </a:r>
            <a:r>
              <a:rPr lang="fr-FR" dirty="0"/>
              <a:t>) du condensateur. Elle est inversement proportionnelle à C et </a:t>
            </a:r>
            <a:r>
              <a:rPr lang="el-GR" dirty="0" smtClean="0"/>
              <a:t>ω</a:t>
            </a:r>
            <a:r>
              <a:rPr lang="fr-FR" dirty="0" smtClean="0"/>
              <a:t> </a:t>
            </a:r>
            <a:r>
              <a:rPr lang="fr-FR" dirty="0"/>
              <a:t>et se mesure en ohms</a:t>
            </a:r>
            <a:r>
              <a:rPr lang="fr-FR" dirty="0" smtClean="0"/>
              <a:t>.</a:t>
            </a:r>
            <a:endParaRPr lang="fr-FR" dirty="0"/>
          </a:p>
        </p:txBody>
      </p:sp>
      <p:pic>
        <p:nvPicPr>
          <p:cNvPr id="8" name="Image 7"/>
          <p:cNvPicPr>
            <a:picLocks noChangeAspect="1"/>
          </p:cNvPicPr>
          <p:nvPr/>
        </p:nvPicPr>
        <p:blipFill>
          <a:blip r:embed="rId4"/>
          <a:stretch>
            <a:fillRect/>
          </a:stretch>
        </p:blipFill>
        <p:spPr>
          <a:xfrm>
            <a:off x="265349" y="3144089"/>
            <a:ext cx="7399441" cy="1932240"/>
          </a:xfrm>
          <a:prstGeom prst="rect">
            <a:avLst/>
          </a:prstGeom>
        </p:spPr>
      </p:pic>
      <p:pic>
        <p:nvPicPr>
          <p:cNvPr id="9" name="Image 8"/>
          <p:cNvPicPr>
            <a:picLocks noChangeAspect="1"/>
          </p:cNvPicPr>
          <p:nvPr/>
        </p:nvPicPr>
        <p:blipFill>
          <a:blip r:embed="rId5"/>
          <a:stretch>
            <a:fillRect/>
          </a:stretch>
        </p:blipFill>
        <p:spPr>
          <a:xfrm>
            <a:off x="2600695" y="5176153"/>
            <a:ext cx="7244641" cy="1528720"/>
          </a:xfrm>
          <a:prstGeom prst="rect">
            <a:avLst/>
          </a:prstGeom>
        </p:spPr>
      </p:pic>
    </p:spTree>
    <p:extLst>
      <p:ext uri="{BB962C8B-B14F-4D97-AF65-F5344CB8AC3E}">
        <p14:creationId xmlns:p14="http://schemas.microsoft.com/office/powerpoint/2010/main" val="78018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10543" y="2302783"/>
            <a:ext cx="5627914" cy="1325563"/>
          </a:xfrm>
        </p:spPr>
        <p:style>
          <a:lnRef idx="2">
            <a:schemeClr val="accent2"/>
          </a:lnRef>
          <a:fillRef idx="1">
            <a:schemeClr val="lt1"/>
          </a:fillRef>
          <a:effectRef idx="0">
            <a:schemeClr val="accent2"/>
          </a:effectRef>
          <a:fontRef idx="minor">
            <a:schemeClr val="dk1"/>
          </a:fontRef>
        </p:style>
        <p:txBody>
          <a:bodyPr/>
          <a:lstStyle/>
          <a:p>
            <a:pPr algn="ctr"/>
            <a:r>
              <a:rPr lang="fr-FR" dirty="0" smtClean="0"/>
              <a:t>Aimants permanents</a:t>
            </a:r>
            <a:endParaRPr lang="fr-FR" dirty="0"/>
          </a:p>
        </p:txBody>
      </p:sp>
    </p:spTree>
    <p:extLst>
      <p:ext uri="{BB962C8B-B14F-4D97-AF65-F5344CB8AC3E}">
        <p14:creationId xmlns:p14="http://schemas.microsoft.com/office/powerpoint/2010/main" val="1615723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3828" y="1239866"/>
            <a:ext cx="7486543" cy="53553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Un </a:t>
            </a:r>
            <a:r>
              <a:rPr lang="fr-FR" dirty="0"/>
              <a:t>aimant est un corps capable :</a:t>
            </a:r>
          </a:p>
          <a:p>
            <a:pPr marL="742950" lvl="1" indent="-285750">
              <a:buFont typeface="Courier New" panose="02070309020205020404" pitchFamily="49" charset="0"/>
              <a:buChar char="o"/>
            </a:pPr>
            <a:r>
              <a:rPr lang="fr-FR" dirty="0" smtClean="0"/>
              <a:t>d'attirer </a:t>
            </a:r>
            <a:r>
              <a:rPr lang="fr-FR" dirty="0"/>
              <a:t>d'autres corps, tels le fer ou l'acier ;</a:t>
            </a:r>
          </a:p>
          <a:p>
            <a:pPr marL="742950" lvl="1" indent="-285750">
              <a:buFont typeface="Courier New" panose="02070309020205020404" pitchFamily="49" charset="0"/>
              <a:buChar char="o"/>
            </a:pPr>
            <a:r>
              <a:rPr lang="fr-FR" dirty="0" smtClean="0"/>
              <a:t>de </a:t>
            </a:r>
            <a:r>
              <a:rPr lang="fr-FR" dirty="0"/>
              <a:t>s'aligner sur l'axe nord-sud de la Terre, s'il est suspendu et libre ;</a:t>
            </a:r>
          </a:p>
          <a:p>
            <a:pPr marL="742950" lvl="1" indent="-285750">
              <a:buFont typeface="Courier New" panose="02070309020205020404" pitchFamily="49" charset="0"/>
              <a:buChar char="o"/>
            </a:pPr>
            <a:r>
              <a:rPr lang="fr-FR" dirty="0" smtClean="0"/>
              <a:t>de </a:t>
            </a:r>
            <a:r>
              <a:rPr lang="fr-FR" dirty="0"/>
              <a:t>générer un champ magnétique autour de lui.</a:t>
            </a:r>
          </a:p>
          <a:p>
            <a:pPr marL="285750" indent="-285750">
              <a:buFont typeface="Arial" panose="020B0604020202020204" pitchFamily="34" charset="0"/>
              <a:buChar char="•"/>
            </a:pPr>
            <a:r>
              <a:rPr lang="fr-FR" dirty="0" smtClean="0"/>
              <a:t>Il existe </a:t>
            </a:r>
            <a:r>
              <a:rPr lang="fr-FR" dirty="0"/>
              <a:t>dans certains corps des éléments appelés dipôles magnétiques </a:t>
            </a:r>
            <a:endParaRPr lang="fr-FR" dirty="0" smtClean="0"/>
          </a:p>
          <a:p>
            <a:pPr marL="285750" indent="-285750">
              <a:buFont typeface="Arial" panose="020B0604020202020204" pitchFamily="34" charset="0"/>
              <a:buChar char="•"/>
            </a:pPr>
            <a:r>
              <a:rPr lang="fr-FR" dirty="0" smtClean="0"/>
              <a:t>l'aimantation </a:t>
            </a:r>
            <a:r>
              <a:rPr lang="fr-FR" dirty="0"/>
              <a:t>est due à l'orientation des trajectoires électroniques des </a:t>
            </a:r>
            <a:r>
              <a:rPr lang="fr-FR" dirty="0" smtClean="0"/>
              <a:t>atomes.</a:t>
            </a:r>
            <a:endParaRPr lang="fr-FR" dirty="0"/>
          </a:p>
          <a:p>
            <a:pPr marL="285750" indent="-285750">
              <a:buFont typeface="Arial" panose="020B0604020202020204" pitchFamily="34" charset="0"/>
              <a:buChar char="•"/>
            </a:pPr>
            <a:r>
              <a:rPr lang="fr-FR" dirty="0" smtClean="0"/>
              <a:t>En </a:t>
            </a:r>
            <a:r>
              <a:rPr lang="fr-FR" dirty="0"/>
              <a:t>général, ces dipôles sont orientés n'importe comment dans la structure du </a:t>
            </a:r>
            <a:r>
              <a:rPr lang="fr-FR" dirty="0" smtClean="0"/>
              <a:t>matériau</a:t>
            </a:r>
            <a:endParaRPr lang="fr-FR" dirty="0"/>
          </a:p>
          <a:p>
            <a:pPr marL="285750" indent="-285750">
              <a:buFont typeface="Arial" panose="020B0604020202020204" pitchFamily="34" charset="0"/>
              <a:buChar char="•"/>
            </a:pPr>
            <a:r>
              <a:rPr lang="fr-FR" dirty="0" smtClean="0"/>
              <a:t>dans </a:t>
            </a:r>
            <a:r>
              <a:rPr lang="fr-FR" dirty="0"/>
              <a:t>certains cas, ils sont plus ou moins orientés dans le même </a:t>
            </a:r>
            <a:r>
              <a:rPr lang="fr-FR" dirty="0" smtClean="0"/>
              <a:t>sens</a:t>
            </a:r>
          </a:p>
          <a:p>
            <a:pPr marL="285750" indent="-285750">
              <a:buFont typeface="Arial" panose="020B0604020202020204" pitchFamily="34" charset="0"/>
              <a:buChar char="•"/>
            </a:pPr>
            <a:r>
              <a:rPr lang="fr-FR" dirty="0" smtClean="0"/>
              <a:t>les </a:t>
            </a:r>
            <a:r>
              <a:rPr lang="fr-FR" dirty="0"/>
              <a:t>champs de chaque dipôle s'additionnent et le matériau est alors un aimant naturel.</a:t>
            </a:r>
          </a:p>
          <a:p>
            <a:pPr marL="285750" indent="-285750">
              <a:buFont typeface="Arial" panose="020B0604020202020204" pitchFamily="34" charset="0"/>
              <a:buChar char="•"/>
            </a:pPr>
            <a:r>
              <a:rPr lang="fr-FR" dirty="0" smtClean="0"/>
              <a:t>Dans </a:t>
            </a:r>
            <a:r>
              <a:rPr lang="fr-FR" dirty="0"/>
              <a:t>certains corps non aimantés, il est possible, par l'action d'un champ extérieur, de forcer les dipôles à s'aligner dans le même sens pour donner un aimant.</a:t>
            </a:r>
          </a:p>
          <a:p>
            <a:pPr marL="285750" indent="-285750">
              <a:buFont typeface="Arial" panose="020B0604020202020204" pitchFamily="34" charset="0"/>
              <a:buChar char="•"/>
            </a:pPr>
            <a:r>
              <a:rPr lang="fr-FR" dirty="0" smtClean="0"/>
              <a:t>si </a:t>
            </a:r>
            <a:r>
              <a:rPr lang="fr-FR" dirty="0"/>
              <a:t>le champ extérieur n'existant plus, certains corps voient leurs dipôles reprendre rapidement leur désorganisation naturelle (fers doux) ; </a:t>
            </a:r>
            <a:endParaRPr lang="fr-FR" dirty="0" smtClean="0"/>
          </a:p>
          <a:p>
            <a:pPr marL="285750" indent="-285750">
              <a:buFont typeface="Arial" panose="020B0604020202020204" pitchFamily="34" charset="0"/>
              <a:buChar char="•"/>
            </a:pPr>
            <a:r>
              <a:rPr lang="fr-FR" dirty="0" smtClean="0"/>
              <a:t>d'autres </a:t>
            </a:r>
            <a:r>
              <a:rPr lang="fr-FR" dirty="0"/>
              <a:t>ont leurs dipôles qui restent alignés, créant un aimant permanent (fers durs).</a:t>
            </a:r>
          </a:p>
        </p:txBody>
      </p:sp>
      <p:sp>
        <p:nvSpPr>
          <p:cNvPr id="7" name="Rectangle 6"/>
          <p:cNvSpPr/>
          <p:nvPr/>
        </p:nvSpPr>
        <p:spPr>
          <a:xfrm>
            <a:off x="5797897" y="619744"/>
            <a:ext cx="1356846" cy="369332"/>
          </a:xfrm>
          <a:prstGeom prst="rect">
            <a:avLst/>
          </a:prstGeom>
        </p:spPr>
        <p:txBody>
          <a:bodyPr wrap="none">
            <a:spAutoFit/>
          </a:bodyPr>
          <a:lstStyle/>
          <a:p>
            <a:r>
              <a:rPr lang="fr-FR" dirty="0"/>
              <a:t>Magnétisme</a:t>
            </a:r>
          </a:p>
        </p:txBody>
      </p:sp>
      <p:pic>
        <p:nvPicPr>
          <p:cNvPr id="8" name="Image 7"/>
          <p:cNvPicPr>
            <a:picLocks noChangeAspect="1"/>
          </p:cNvPicPr>
          <p:nvPr/>
        </p:nvPicPr>
        <p:blipFill rotWithShape="1">
          <a:blip r:embed="rId2"/>
          <a:srcRect l="54837"/>
          <a:stretch/>
        </p:blipFill>
        <p:spPr>
          <a:xfrm>
            <a:off x="8099586" y="3678036"/>
            <a:ext cx="3896472" cy="1967955"/>
          </a:xfrm>
          <a:prstGeom prst="rect">
            <a:avLst/>
          </a:prstGeom>
        </p:spPr>
      </p:pic>
      <p:pic>
        <p:nvPicPr>
          <p:cNvPr id="9" name="Image 8"/>
          <p:cNvPicPr>
            <a:picLocks noChangeAspect="1"/>
          </p:cNvPicPr>
          <p:nvPr/>
        </p:nvPicPr>
        <p:blipFill rotWithShape="1">
          <a:blip r:embed="rId2"/>
          <a:srcRect r="54465"/>
          <a:stretch/>
        </p:blipFill>
        <p:spPr>
          <a:xfrm>
            <a:off x="8099586" y="1335609"/>
            <a:ext cx="3896472" cy="1951875"/>
          </a:xfrm>
          <a:prstGeom prst="rect">
            <a:avLst/>
          </a:prstGeom>
        </p:spPr>
      </p:pic>
    </p:spTree>
    <p:extLst>
      <p:ext uri="{BB962C8B-B14F-4D97-AF65-F5344CB8AC3E}">
        <p14:creationId xmlns:p14="http://schemas.microsoft.com/office/powerpoint/2010/main" val="1759621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C80A5C3-BA59-7B14-CD21-4A2623ECE2CF}"/>
              </a:ext>
            </a:extLst>
          </p:cNvPr>
          <p:cNvSpPr txBox="1"/>
          <p:nvPr/>
        </p:nvSpPr>
        <p:spPr>
          <a:xfrm>
            <a:off x="838200" y="1120427"/>
            <a:ext cx="109855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On appelle aimants, certains corps capables d’attirer certains métaux tels que le fer, le nickel, le cobalt. </a:t>
            </a:r>
          </a:p>
          <a:p>
            <a:pPr>
              <a:lnSpc>
                <a:spcPct val="150000"/>
              </a:lnSpc>
            </a:pPr>
            <a:r>
              <a:rPr lang="fr-FR" dirty="0"/>
              <a:t>Ces métaux peuvent aussi </a:t>
            </a:r>
            <a:r>
              <a:rPr lang="fr-FR" dirty="0" smtClean="0"/>
              <a:t>s’aimanter: corps </a:t>
            </a:r>
            <a:r>
              <a:rPr lang="fr-FR" dirty="0"/>
              <a:t>magnétiques ; </a:t>
            </a:r>
          </a:p>
          <a:p>
            <a:pPr>
              <a:lnSpc>
                <a:spcPct val="150000"/>
              </a:lnSpc>
            </a:pPr>
            <a:r>
              <a:rPr lang="fr-FR" dirty="0"/>
              <a:t>d’autres corps tels que le Pb, le Cu, l’Alu ne s’aimantent </a:t>
            </a:r>
            <a:r>
              <a:rPr lang="fr-FR" dirty="0" smtClean="0"/>
              <a:t>pas: non </a:t>
            </a:r>
            <a:r>
              <a:rPr lang="fr-FR" dirty="0"/>
              <a:t>magnétiques.</a:t>
            </a:r>
          </a:p>
          <a:p>
            <a:pPr>
              <a:lnSpc>
                <a:spcPct val="150000"/>
              </a:lnSpc>
            </a:pPr>
            <a:r>
              <a:rPr lang="fr-FR" dirty="0"/>
              <a:t>Le fer, le nickel, le cobalt sont des aimants naturels.</a:t>
            </a:r>
          </a:p>
        </p:txBody>
      </p:sp>
      <p:sp>
        <p:nvSpPr>
          <p:cNvPr id="7" name="ZoneTexte 6">
            <a:extLst>
              <a:ext uri="{FF2B5EF4-FFF2-40B4-BE49-F238E27FC236}">
                <a16:creationId xmlns:a16="http://schemas.microsoft.com/office/drawing/2014/main" id="{31F4B33D-7EBE-6619-5A5A-C5EA8E7DC1F0}"/>
              </a:ext>
            </a:extLst>
          </p:cNvPr>
          <p:cNvSpPr txBox="1"/>
          <p:nvPr/>
        </p:nvSpPr>
        <p:spPr>
          <a:xfrm>
            <a:off x="4434016" y="214491"/>
            <a:ext cx="41148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MAGNETISME - ELECTROMAGNETTSME</a:t>
            </a:r>
          </a:p>
        </p:txBody>
      </p:sp>
      <p:sp>
        <p:nvSpPr>
          <p:cNvPr id="9" name="ZoneTexte 8">
            <a:extLst>
              <a:ext uri="{FF2B5EF4-FFF2-40B4-BE49-F238E27FC236}">
                <a16:creationId xmlns:a16="http://schemas.microsoft.com/office/drawing/2014/main" id="{2B2F7985-3D72-58E9-5E2F-385D539B226B}"/>
              </a:ext>
            </a:extLst>
          </p:cNvPr>
          <p:cNvSpPr txBox="1"/>
          <p:nvPr/>
        </p:nvSpPr>
        <p:spPr>
          <a:xfrm>
            <a:off x="838200" y="3411358"/>
            <a:ext cx="4759411"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ACTIONS MECANIQUES ENTRE PÔLES </a:t>
            </a:r>
          </a:p>
          <a:p>
            <a:pPr>
              <a:lnSpc>
                <a:spcPct val="150000"/>
              </a:lnSpc>
            </a:pPr>
            <a:r>
              <a:rPr lang="fr-FR" dirty="0" smtClean="0"/>
              <a:t>Si on </a:t>
            </a:r>
            <a:r>
              <a:rPr lang="fr-FR" dirty="0"/>
              <a:t>met en </a:t>
            </a:r>
            <a:r>
              <a:rPr lang="fr-FR" dirty="0" smtClean="0"/>
              <a:t>en présence </a:t>
            </a:r>
            <a:r>
              <a:rPr lang="fr-FR" dirty="0"/>
              <a:t>2 aimants par leurs extrémités, on constate que :</a:t>
            </a:r>
          </a:p>
          <a:p>
            <a:pPr marL="285750" indent="-285750">
              <a:lnSpc>
                <a:spcPct val="150000"/>
              </a:lnSpc>
              <a:buFont typeface="Arial" panose="020B0604020202020204" pitchFamily="34" charset="0"/>
              <a:buChar char="•"/>
            </a:pPr>
            <a:r>
              <a:rPr lang="fr-FR" dirty="0"/>
              <a:t>les pôles de mêmes noms se repoussent,</a:t>
            </a:r>
          </a:p>
          <a:p>
            <a:pPr marL="285750" indent="-285750">
              <a:lnSpc>
                <a:spcPct val="150000"/>
              </a:lnSpc>
              <a:buFont typeface="Arial" panose="020B0604020202020204" pitchFamily="34" charset="0"/>
              <a:buChar char="•"/>
            </a:pPr>
            <a:r>
              <a:rPr lang="fr-FR" dirty="0"/>
              <a:t>les pôles de noms contraires </a:t>
            </a:r>
            <a:r>
              <a:rPr lang="fr-FR" dirty="0" smtClean="0"/>
              <a:t>tirent</a:t>
            </a:r>
          </a:p>
        </p:txBody>
      </p:sp>
      <p:pic>
        <p:nvPicPr>
          <p:cNvPr id="11" name="Image 10">
            <a:extLst>
              <a:ext uri="{FF2B5EF4-FFF2-40B4-BE49-F238E27FC236}">
                <a16:creationId xmlns:a16="http://schemas.microsoft.com/office/drawing/2014/main" id="{A96EFEE7-700D-57E4-B907-918219F905C1}"/>
              </a:ext>
            </a:extLst>
          </p:cNvPr>
          <p:cNvPicPr>
            <a:picLocks noChangeAspect="1"/>
          </p:cNvPicPr>
          <p:nvPr/>
        </p:nvPicPr>
        <p:blipFill>
          <a:blip r:embed="rId2"/>
          <a:stretch>
            <a:fillRect/>
          </a:stretch>
        </p:blipFill>
        <p:spPr>
          <a:xfrm>
            <a:off x="5778314" y="3279685"/>
            <a:ext cx="6045386" cy="2301498"/>
          </a:xfrm>
          <a:prstGeom prst="rect">
            <a:avLst/>
          </a:prstGeom>
        </p:spPr>
      </p:pic>
    </p:spTree>
    <p:extLst>
      <p:ext uri="{BB962C8B-B14F-4D97-AF65-F5344CB8AC3E}">
        <p14:creationId xmlns:p14="http://schemas.microsoft.com/office/powerpoint/2010/main" val="3752782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0E27105-8EEA-D37A-DDCD-0014902B05B1}"/>
              </a:ext>
            </a:extLst>
          </p:cNvPr>
          <p:cNvSpPr txBox="1"/>
          <p:nvPr/>
        </p:nvSpPr>
        <p:spPr>
          <a:xfrm>
            <a:off x="185351" y="1584272"/>
            <a:ext cx="836552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On appelle champ magnétique, la région de l’espace ou se fait sentir l’action de l’aimant.</a:t>
            </a:r>
          </a:p>
          <a:p>
            <a:pPr marL="285750" indent="-285750" algn="just">
              <a:lnSpc>
                <a:spcPct val="150000"/>
              </a:lnSpc>
              <a:buFont typeface="Arial" panose="020B0604020202020204" pitchFamily="34" charset="0"/>
              <a:buChar char="•"/>
            </a:pPr>
            <a:r>
              <a:rPr lang="fr-FR" dirty="0" smtClean="0"/>
              <a:t>Le </a:t>
            </a:r>
            <a:r>
              <a:rPr lang="fr-FR" dirty="0"/>
              <a:t>champ magnétique est matérialisé par des lignes de forces, qui ne se rencontrent jamais et qui </a:t>
            </a:r>
            <a:endParaRPr lang="fr-FR" dirty="0" smtClean="0"/>
          </a:p>
          <a:p>
            <a:pPr marL="285750" indent="-285750" algn="just">
              <a:lnSpc>
                <a:spcPct val="150000"/>
              </a:lnSpc>
              <a:buFont typeface="Arial" panose="020B0604020202020204" pitchFamily="34" charset="0"/>
              <a:buChar char="•"/>
            </a:pPr>
            <a:r>
              <a:rPr lang="fr-FR" dirty="0" smtClean="0"/>
              <a:t>Ces lignes conventionnellement </a:t>
            </a:r>
            <a:r>
              <a:rPr lang="fr-FR" dirty="0"/>
              <a:t>sortent par le pôle Nord et se referment sur le pôle Sud.</a:t>
            </a:r>
          </a:p>
          <a:p>
            <a:pPr marL="285750" indent="-285750" algn="just">
              <a:lnSpc>
                <a:spcPct val="150000"/>
              </a:lnSpc>
              <a:buFont typeface="Arial" panose="020B0604020202020204" pitchFamily="34" charset="0"/>
              <a:buChar char="•"/>
            </a:pPr>
            <a:r>
              <a:rPr lang="fr-FR" dirty="0"/>
              <a:t>La grandeur qui définit les propriétés magnétiques en un point du champ est appelée induction magnétique.</a:t>
            </a:r>
          </a:p>
          <a:p>
            <a:pPr marL="285750" indent="-285750" algn="just">
              <a:lnSpc>
                <a:spcPct val="150000"/>
              </a:lnSpc>
              <a:buFont typeface="Arial" panose="020B0604020202020204" pitchFamily="34" charset="0"/>
              <a:buChar char="•"/>
            </a:pPr>
            <a:r>
              <a:rPr lang="fr-FR" dirty="0"/>
              <a:t>Elle se représente par la lettre B et s’exprime en TESLA. </a:t>
            </a:r>
          </a:p>
        </p:txBody>
      </p:sp>
      <p:sp>
        <p:nvSpPr>
          <p:cNvPr id="9" name="ZoneTexte 8">
            <a:extLst>
              <a:ext uri="{FF2B5EF4-FFF2-40B4-BE49-F238E27FC236}">
                <a16:creationId xmlns:a16="http://schemas.microsoft.com/office/drawing/2014/main" id="{BA6A5F9F-4990-4A94-4D52-7F7DACE375E1}"/>
              </a:ext>
            </a:extLst>
          </p:cNvPr>
          <p:cNvSpPr txBox="1"/>
          <p:nvPr/>
        </p:nvSpPr>
        <p:spPr>
          <a:xfrm>
            <a:off x="4795108" y="138321"/>
            <a:ext cx="2565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CHAMP MAGNETIQUE</a:t>
            </a:r>
          </a:p>
        </p:txBody>
      </p:sp>
      <p:pic>
        <p:nvPicPr>
          <p:cNvPr id="2" name="Image 1"/>
          <p:cNvPicPr>
            <a:picLocks noChangeAspect="1"/>
          </p:cNvPicPr>
          <p:nvPr/>
        </p:nvPicPr>
        <p:blipFill>
          <a:blip r:embed="rId2"/>
          <a:stretch>
            <a:fillRect/>
          </a:stretch>
        </p:blipFill>
        <p:spPr>
          <a:xfrm>
            <a:off x="8946292" y="903068"/>
            <a:ext cx="3020369" cy="2799999"/>
          </a:xfrm>
          <a:prstGeom prst="rect">
            <a:avLst/>
          </a:prstGeom>
        </p:spPr>
      </p:pic>
      <p:pic>
        <p:nvPicPr>
          <p:cNvPr id="6" name="Image 5"/>
          <p:cNvPicPr>
            <a:picLocks noChangeAspect="1"/>
          </p:cNvPicPr>
          <p:nvPr/>
        </p:nvPicPr>
        <p:blipFill>
          <a:blip r:embed="rId3"/>
          <a:stretch>
            <a:fillRect/>
          </a:stretch>
        </p:blipFill>
        <p:spPr>
          <a:xfrm>
            <a:off x="8941259" y="3911942"/>
            <a:ext cx="3025402" cy="2031657"/>
          </a:xfrm>
          <a:prstGeom prst="rect">
            <a:avLst/>
          </a:prstGeom>
        </p:spPr>
      </p:pic>
    </p:spTree>
    <p:extLst>
      <p:ext uri="{BB962C8B-B14F-4D97-AF65-F5344CB8AC3E}">
        <p14:creationId xmlns:p14="http://schemas.microsoft.com/office/powerpoint/2010/main" val="2630931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8887513" y="2512973"/>
            <a:ext cx="3188880" cy="1963280"/>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163286" y="1668551"/>
                <a:ext cx="8523514"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On </a:t>
                </a:r>
                <a:r>
                  <a:rPr lang="fr-FR" dirty="0"/>
                  <a:t>appelle induction la valeur du champ magnétique (H) en un endroit de l'espace.</a:t>
                </a:r>
              </a:p>
              <a:p>
                <a:pPr marL="285750" indent="-285750" algn="just">
                  <a:lnSpc>
                    <a:spcPct val="150000"/>
                  </a:lnSpc>
                  <a:buFont typeface="Arial" panose="020B0604020202020204" pitchFamily="34" charset="0"/>
                  <a:buChar char="•"/>
                </a:pPr>
                <a:r>
                  <a:rPr lang="fr-FR" dirty="0" smtClean="0"/>
                  <a:t>Cette </a:t>
                </a:r>
                <a:r>
                  <a:rPr lang="fr-FR" dirty="0"/>
                  <a:t>induction est représentée par un vecteur tangent aux lignes de force.</a:t>
                </a:r>
              </a:p>
              <a:p>
                <a:pPr marL="285750" indent="-285750" algn="just">
                  <a:lnSpc>
                    <a:spcPct val="150000"/>
                  </a:lnSpc>
                  <a:buFont typeface="Arial" panose="020B0604020202020204" pitchFamily="34" charset="0"/>
                  <a:buChar char="•"/>
                </a:pPr>
                <a:r>
                  <a:rPr lang="fr-FR" dirty="0" smtClean="0"/>
                  <a:t>Le </a:t>
                </a:r>
                <a:r>
                  <a:rPr lang="fr-FR" dirty="0"/>
                  <a:t>symbole de l'induction est p et l'unité de mesure est le tesla.</a:t>
                </a:r>
              </a:p>
              <a:p>
                <a:pPr marL="285750" indent="-285750" algn="just">
                  <a:lnSpc>
                    <a:spcPct val="150000"/>
                  </a:lnSpc>
                  <a:buFont typeface="Arial" panose="020B0604020202020204" pitchFamily="34" charset="0"/>
                  <a:buChar char="•"/>
                </a:pPr>
                <a:r>
                  <a:rPr lang="fr-FR" dirty="0" smtClean="0"/>
                  <a:t>L'induction </a:t>
                </a:r>
                <a:r>
                  <a:rPr lang="fr-FR" dirty="0"/>
                  <a:t>à distance de l'aimant décroît selon le carré de la distance.</a:t>
                </a:r>
              </a:p>
              <a:p>
                <a:pPr marL="285750" indent="-285750" algn="just">
                  <a:lnSpc>
                    <a:spcPct val="150000"/>
                  </a:lnSpc>
                  <a:buFont typeface="Arial" panose="020B0604020202020204" pitchFamily="34" charset="0"/>
                  <a:buChar char="•"/>
                </a:pPr>
                <a:r>
                  <a:rPr lang="fr-FR" dirty="0" smtClean="0"/>
                  <a:t>L'induction </a:t>
                </a:r>
                <a:r>
                  <a:rPr lang="fr-FR" dirty="0"/>
                  <a:t>varie en fonction du milieu ; elle dépend de la perméabilité </a:t>
                </a:r>
                <a:r>
                  <a:rPr lang="fr-FR" dirty="0" smtClean="0"/>
                  <a:t>(</a:t>
                </a:r>
                <a:r>
                  <a:rPr lang="fr-FR" dirty="0">
                    <a:ea typeface="Cambria Math" panose="02040503050406030204" pitchFamily="18" charset="0"/>
                  </a:rPr>
                  <a:t>μ</a:t>
                </a:r>
                <a:r>
                  <a:rPr lang="fr-FR" dirty="0" smtClean="0"/>
                  <a:t>) </a:t>
                </a:r>
                <a:r>
                  <a:rPr lang="fr-FR" dirty="0"/>
                  <a:t>du milieu.</a:t>
                </a:r>
              </a:p>
              <a:p>
                <a:pPr marL="285750" indent="-285750" algn="just">
                  <a:lnSpc>
                    <a:spcPct val="150000"/>
                  </a:lnSpc>
                  <a:buFont typeface="Arial" panose="020B0604020202020204" pitchFamily="34" charset="0"/>
                  <a:buChar char="•"/>
                </a:pPr>
                <a:r>
                  <a:rPr lang="fr-FR" dirty="0" smtClean="0"/>
                  <a:t>La </a:t>
                </a:r>
                <a:r>
                  <a:rPr lang="fr-FR" dirty="0"/>
                  <a:t>perméabilité de l'air </a:t>
                </a:r>
                <a:r>
                  <a:rPr lang="fr-FR" dirty="0" smtClean="0"/>
                  <a:t>(</a:t>
                </a:r>
                <a:r>
                  <a:rPr lang="fr-FR" i="0" dirty="0" smtClean="0">
                    <a:latin typeface="+mj-lt"/>
                    <a:ea typeface="Cambria Math" panose="02040503050406030204" pitchFamily="18" charset="0"/>
                  </a:rPr>
                  <a:t>μ</a:t>
                </a:r>
                <a:r>
                  <a:rPr lang="fr-FR" b="0" i="0" baseline="-25000" dirty="0" smtClean="0">
                    <a:latin typeface="+mj-lt"/>
                    <a:ea typeface="Cambria Math" panose="02040503050406030204" pitchFamily="18" charset="0"/>
                  </a:rPr>
                  <a:t>0</a:t>
                </a:r>
                <a:r>
                  <a:rPr lang="fr-FR" dirty="0" smtClean="0"/>
                  <a:t> </a:t>
                </a:r>
                <a:r>
                  <a:rPr lang="fr-FR" dirty="0"/>
                  <a:t>vaut 4</a:t>
                </a:r>
                <a14:m>
                  <m:oMath xmlns:m="http://schemas.openxmlformats.org/officeDocument/2006/math">
                    <m:r>
                      <a:rPr lang="fr-FR" i="1" dirty="0" smtClean="0">
                        <a:latin typeface="Cambria Math" panose="02040503050406030204" pitchFamily="18" charset="0"/>
                        <a:ea typeface="Cambria Math" panose="02040503050406030204" pitchFamily="18" charset="0"/>
                      </a:rPr>
                      <m:t>𝜋</m:t>
                    </m:r>
                  </m:oMath>
                </a14:m>
                <a:r>
                  <a:rPr lang="fr-FR" dirty="0"/>
                  <a:t>. </a:t>
                </a:r>
                <a:r>
                  <a:rPr lang="fr-FR" dirty="0" smtClean="0"/>
                  <a:t>10</a:t>
                </a:r>
                <a:r>
                  <a:rPr lang="fr-FR" baseline="30000" dirty="0" smtClean="0"/>
                  <a:t>-7</a:t>
                </a:r>
                <a:r>
                  <a:rPr lang="fr-FR" dirty="0" smtClean="0"/>
                  <a:t>)</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163286" y="1668551"/>
                <a:ext cx="8523514" cy="2585323"/>
              </a:xfrm>
              <a:prstGeom prst="rect">
                <a:avLst/>
              </a:prstGeom>
              <a:blipFill>
                <a:blip r:embed="rId3"/>
                <a:stretch>
                  <a:fillRect l="-429" b="-939"/>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BA6A5F9F-4990-4A94-4D52-7F7DACE375E1}"/>
              </a:ext>
            </a:extLst>
          </p:cNvPr>
          <p:cNvSpPr txBox="1"/>
          <p:nvPr/>
        </p:nvSpPr>
        <p:spPr>
          <a:xfrm>
            <a:off x="4795108" y="138321"/>
            <a:ext cx="2565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CHAMP MAGNETIQUE</a:t>
            </a:r>
          </a:p>
        </p:txBody>
      </p:sp>
      <p:sp>
        <p:nvSpPr>
          <p:cNvPr id="7" name="Rectangle 6"/>
          <p:cNvSpPr/>
          <p:nvPr/>
        </p:nvSpPr>
        <p:spPr>
          <a:xfrm>
            <a:off x="5538237" y="507653"/>
            <a:ext cx="1079142" cy="369332"/>
          </a:xfrm>
          <a:prstGeom prst="rect">
            <a:avLst/>
          </a:prstGeom>
        </p:spPr>
        <p:txBody>
          <a:bodyPr wrap="none">
            <a:spAutoFit/>
          </a:bodyPr>
          <a:lstStyle/>
          <a:p>
            <a:r>
              <a:rPr lang="fr-FR" dirty="0"/>
              <a:t>Induction</a:t>
            </a:r>
          </a:p>
        </p:txBody>
      </p:sp>
      <p:pic>
        <p:nvPicPr>
          <p:cNvPr id="2" name="Image 1"/>
          <p:cNvPicPr>
            <a:picLocks noChangeAspect="1"/>
          </p:cNvPicPr>
          <p:nvPr/>
        </p:nvPicPr>
        <p:blipFill rotWithShape="1">
          <a:blip r:embed="rId4"/>
          <a:srcRect t="9362" r="11421" b="28002"/>
          <a:stretch/>
        </p:blipFill>
        <p:spPr>
          <a:xfrm>
            <a:off x="3368671" y="4713513"/>
            <a:ext cx="1921786" cy="631373"/>
          </a:xfrm>
          <a:prstGeom prst="rect">
            <a:avLst/>
          </a:prstGeom>
        </p:spPr>
      </p:pic>
    </p:spTree>
    <p:extLst>
      <p:ext uri="{BB962C8B-B14F-4D97-AF65-F5344CB8AC3E}">
        <p14:creationId xmlns:p14="http://schemas.microsoft.com/office/powerpoint/2010/main" val="2681134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1B2D424C-3CB5-C9ED-F468-7C0A9A426F53}"/>
                  </a:ext>
                </a:extLst>
              </p:cNvPr>
              <p:cNvSpPr txBox="1"/>
              <p:nvPr/>
            </p:nvSpPr>
            <p:spPr>
              <a:xfrm>
                <a:off x="761999" y="1264358"/>
                <a:ext cx="1066800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représente l’induction B à travers une surface S.</a:t>
                </a:r>
              </a:p>
              <a:p>
                <a:r>
                  <a:rPr lang="fr-FR" dirty="0"/>
                  <a:t>Le flux s’exprime eu wéber.</a:t>
                </a:r>
              </a:p>
              <a:p>
                <a:r>
                  <a:rPr lang="fr-FR" dirty="0"/>
                  <a:t>Si l’on considère une bobine le flux résultant est la somme des flux à travers chacune des spires.</a:t>
                </a:r>
              </a:p>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Φ</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𝐵𝑆𝑁</m:t>
                      </m:r>
                    </m:oMath>
                  </m:oMathPara>
                </a14:m>
                <a:endParaRPr lang="fr-FR" dirty="0"/>
              </a:p>
            </p:txBody>
          </p:sp>
        </mc:Choice>
        <mc:Fallback xmlns="">
          <p:sp>
            <p:nvSpPr>
              <p:cNvPr id="7" name="ZoneTexte 6">
                <a:extLst>
                  <a:ext uri="{FF2B5EF4-FFF2-40B4-BE49-F238E27FC236}">
                    <a16:creationId xmlns:a16="http://schemas.microsoft.com/office/drawing/2014/main" id="{1B2D424C-3CB5-C9ED-F468-7C0A9A426F53}"/>
                  </a:ext>
                </a:extLst>
              </p:cNvPr>
              <p:cNvSpPr txBox="1">
                <a:spLocks noRot="1" noChangeAspect="1" noMove="1" noResize="1" noEditPoints="1" noAdjustHandles="1" noChangeArrowheads="1" noChangeShapeType="1" noTextEdit="1"/>
              </p:cNvSpPr>
              <p:nvPr/>
            </p:nvSpPr>
            <p:spPr>
              <a:xfrm>
                <a:off x="761999" y="1264358"/>
                <a:ext cx="10668000" cy="1200329"/>
              </a:xfrm>
              <a:prstGeom prst="rect">
                <a:avLst/>
              </a:prstGeom>
              <a:blipFill>
                <a:blip r:embed="rId3"/>
                <a:stretch>
                  <a:fillRect l="-400" t="-2010"/>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9" name="ZoneTexte 8">
            <a:extLst>
              <a:ext uri="{FF2B5EF4-FFF2-40B4-BE49-F238E27FC236}">
                <a16:creationId xmlns:a16="http://schemas.microsoft.com/office/drawing/2014/main" id="{8C9DC01B-0AA5-F42E-C2AF-0D1EB5377618}"/>
              </a:ext>
            </a:extLst>
          </p:cNvPr>
          <p:cNvSpPr txBox="1"/>
          <p:nvPr/>
        </p:nvSpPr>
        <p:spPr>
          <a:xfrm>
            <a:off x="673097" y="5449493"/>
            <a:ext cx="1075690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wéber est le flux magnétique qui traverse une surface plane de 1 m</a:t>
            </a:r>
            <a:r>
              <a:rPr lang="fr-FR" baseline="30000" dirty="0"/>
              <a:t>2</a:t>
            </a:r>
            <a:r>
              <a:rPr lang="fr-FR" dirty="0"/>
              <a:t> normale à un champ uniforme ou l’induction est de 1 Tesla. </a:t>
            </a:r>
          </a:p>
        </p:txBody>
      </p:sp>
      <p:sp>
        <p:nvSpPr>
          <p:cNvPr id="15" name="ZoneTexte 14">
            <a:extLst>
              <a:ext uri="{FF2B5EF4-FFF2-40B4-BE49-F238E27FC236}">
                <a16:creationId xmlns:a16="http://schemas.microsoft.com/office/drawing/2014/main" id="{7243F5A3-0A52-49DF-5B08-BC694059C6A4}"/>
              </a:ext>
            </a:extLst>
          </p:cNvPr>
          <p:cNvSpPr txBox="1"/>
          <p:nvPr/>
        </p:nvSpPr>
        <p:spPr>
          <a:xfrm>
            <a:off x="5270156" y="199244"/>
            <a:ext cx="215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FLUX MAGNETIQUE</a:t>
            </a:r>
          </a:p>
        </p:txBody>
      </p:sp>
      <p:pic>
        <p:nvPicPr>
          <p:cNvPr id="3" name="Image 2"/>
          <p:cNvPicPr>
            <a:picLocks noChangeAspect="1"/>
          </p:cNvPicPr>
          <p:nvPr/>
        </p:nvPicPr>
        <p:blipFill>
          <a:blip r:embed="rId4"/>
          <a:stretch>
            <a:fillRect/>
          </a:stretch>
        </p:blipFill>
        <p:spPr>
          <a:xfrm>
            <a:off x="1698172" y="2747633"/>
            <a:ext cx="8118627" cy="25296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91251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BA319F-B719-848E-A2C0-EF826EA3823B}"/>
              </a:ext>
            </a:extLst>
          </p:cNvPr>
          <p:cNvSpPr txBox="1"/>
          <p:nvPr/>
        </p:nvSpPr>
        <p:spPr>
          <a:xfrm>
            <a:off x="268514" y="1687952"/>
            <a:ext cx="6121400"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Un </a:t>
            </a:r>
            <a:r>
              <a:rPr lang="fr-FR" dirty="0"/>
              <a:t>solénoïde comporte un ensemble de spires réparties sur une certaine longueur.</a:t>
            </a:r>
          </a:p>
          <a:p>
            <a:pPr algn="just">
              <a:lnSpc>
                <a:spcPct val="150000"/>
              </a:lnSpc>
            </a:pPr>
            <a:r>
              <a:rPr lang="fr-FR" dirty="0"/>
              <a:t>Le champ obtenu est analogue à celui d’un </a:t>
            </a:r>
            <a:r>
              <a:rPr lang="fr-FR" dirty="0" smtClean="0"/>
              <a:t>aimant</a:t>
            </a:r>
          </a:p>
          <a:p>
            <a:pPr algn="just">
              <a:lnSpc>
                <a:spcPct val="150000"/>
              </a:lnSpc>
            </a:pPr>
            <a:endParaRPr lang="fr-FR" dirty="0" smtClean="0"/>
          </a:p>
          <a:p>
            <a:pPr algn="just">
              <a:lnSpc>
                <a:spcPct val="150000"/>
              </a:lnSpc>
            </a:pPr>
            <a:r>
              <a:rPr lang="fr-FR" b="1" dirty="0"/>
              <a:t>DETERMINATION DES POLARITES</a:t>
            </a:r>
          </a:p>
          <a:p>
            <a:pPr algn="just">
              <a:lnSpc>
                <a:spcPct val="150000"/>
              </a:lnSpc>
            </a:pPr>
            <a:r>
              <a:rPr lang="fr-FR" dirty="0"/>
              <a:t>Il suffit, connaissant le sens du courant parcourant les spires, d’appliquer la règle du tire bouchon de MAXWELL,</a:t>
            </a:r>
          </a:p>
          <a:p>
            <a:pPr algn="just">
              <a:lnSpc>
                <a:spcPct val="150000"/>
              </a:lnSpc>
            </a:pPr>
            <a:r>
              <a:rPr lang="fr-FR" dirty="0"/>
              <a:t>ENONCE</a:t>
            </a:r>
          </a:p>
          <a:p>
            <a:pPr algn="just">
              <a:lnSpc>
                <a:spcPct val="150000"/>
              </a:lnSpc>
            </a:pPr>
            <a:r>
              <a:rPr lang="fr-FR" dirty="0" smtClean="0"/>
              <a:t>.</a:t>
            </a:r>
            <a:r>
              <a:rPr lang="fr-FR" dirty="0"/>
              <a:t> </a:t>
            </a:r>
          </a:p>
        </p:txBody>
      </p:sp>
      <p:sp>
        <p:nvSpPr>
          <p:cNvPr id="3" name="Rectangle 2"/>
          <p:cNvSpPr/>
          <p:nvPr/>
        </p:nvSpPr>
        <p:spPr>
          <a:xfrm>
            <a:off x="3638033" y="250385"/>
            <a:ext cx="435151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CHAMP CREE PAR UNE BOBINE (SOLENOÏDE)</a:t>
            </a:r>
          </a:p>
        </p:txBody>
      </p:sp>
      <p:pic>
        <p:nvPicPr>
          <p:cNvPr id="6" name="Image 5"/>
          <p:cNvPicPr>
            <a:picLocks noChangeAspect="1"/>
          </p:cNvPicPr>
          <p:nvPr/>
        </p:nvPicPr>
        <p:blipFill>
          <a:blip r:embed="rId2"/>
          <a:stretch>
            <a:fillRect/>
          </a:stretch>
        </p:blipFill>
        <p:spPr>
          <a:xfrm>
            <a:off x="6758740" y="1832399"/>
            <a:ext cx="5399935" cy="2706944"/>
          </a:xfrm>
          <a:prstGeom prst="rect">
            <a:avLst/>
          </a:prstGeom>
        </p:spPr>
      </p:pic>
      <p:pic>
        <p:nvPicPr>
          <p:cNvPr id="2" name="Image 1"/>
          <p:cNvPicPr>
            <a:picLocks noChangeAspect="1"/>
          </p:cNvPicPr>
          <p:nvPr/>
        </p:nvPicPr>
        <p:blipFill>
          <a:blip r:embed="rId3"/>
          <a:stretch>
            <a:fillRect/>
          </a:stretch>
        </p:blipFill>
        <p:spPr>
          <a:xfrm>
            <a:off x="9790235" y="3524079"/>
            <a:ext cx="1733760" cy="682880"/>
          </a:xfrm>
          <a:prstGeom prst="rect">
            <a:avLst/>
          </a:prstGeom>
        </p:spPr>
      </p:pic>
    </p:spTree>
    <p:extLst>
      <p:ext uri="{BB962C8B-B14F-4D97-AF65-F5344CB8AC3E}">
        <p14:creationId xmlns:p14="http://schemas.microsoft.com/office/powerpoint/2010/main" val="2543289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11FC34F-82FE-9112-6514-1EA7B66BB983}"/>
              </a:ext>
            </a:extLst>
          </p:cNvPr>
          <p:cNvSpPr txBox="1"/>
          <p:nvPr/>
        </p:nvSpPr>
        <p:spPr>
          <a:xfrm>
            <a:off x="134785" y="2405767"/>
            <a:ext cx="7995998"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marR="1892300" lvl="0" indent="-285750">
              <a:lnSpc>
                <a:spcPct val="200000"/>
              </a:lnSpc>
              <a:buClr>
                <a:srgbClr val="000000"/>
              </a:buClr>
              <a:buSzPts val="1200"/>
              <a:buFont typeface="Arial" panose="020B0604020202020204" pitchFamily="34" charset="0"/>
              <a:buChar char="•"/>
              <a:tabLst>
                <a:tab pos="490220" algn="l"/>
              </a:tabLst>
            </a:pPr>
            <a:r>
              <a:rPr lang="fr-FR" sz="1800" u="none" strike="noStrike" spc="-50" dirty="0" smtClean="0">
                <a:effectLst/>
                <a:ea typeface="Times New Roman" panose="02020603050405020304" pitchFamily="18" charset="0"/>
                <a:cs typeface="Times New Roman" panose="02020603050405020304" pitchFamily="18" charset="0"/>
              </a:rPr>
              <a:t>Le </a:t>
            </a:r>
            <a:r>
              <a:rPr lang="fr-FR" sz="1800" u="none" strike="noStrike" spc="-50" dirty="0">
                <a:effectLst/>
                <a:ea typeface="Times New Roman" panose="02020603050405020304" pitchFamily="18" charset="0"/>
                <a:cs typeface="Times New Roman" panose="02020603050405020304" pitchFamily="18" charset="0"/>
              </a:rPr>
              <a:t>pilote automatique.</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 conditionnement d'air (ventilation, pressurisation, climatisation</a:t>
            </a:r>
            <a:r>
              <a:rPr lang="fr-FR" sz="1800" u="none" strike="noStrike" spc="-50" dirty="0" smtClean="0">
                <a:effectLst/>
                <a:ea typeface="Times New Roman" panose="02020603050405020304" pitchFamily="18" charset="0"/>
                <a:cs typeface="Times New Roman" panose="02020603050405020304" pitchFamily="18" charset="0"/>
              </a:rPr>
              <a:t>).</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smtClean="0">
                <a:effectLst/>
                <a:ea typeface="Times New Roman" panose="02020603050405020304" pitchFamily="18" charset="0"/>
                <a:cs typeface="Times New Roman" panose="02020603050405020304" pitchFamily="18" charset="0"/>
              </a:rPr>
              <a:t>Les </a:t>
            </a:r>
            <a:r>
              <a:rPr lang="fr-FR" sz="1800" u="none" strike="noStrike" spc="-50" dirty="0">
                <a:effectLst/>
                <a:ea typeface="Times New Roman" panose="02020603050405020304" pitchFamily="18" charset="0"/>
                <a:cs typeface="Times New Roman" panose="02020603050405020304" pitchFamily="18" charset="0"/>
              </a:rPr>
              <a:t>éclairages divers, cabine, poste, planches de bord.</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Les cuisines.</a:t>
            </a:r>
          </a:p>
        </p:txBody>
      </p:sp>
      <p:sp>
        <p:nvSpPr>
          <p:cNvPr id="6" name="ZoneTexte 5">
            <a:extLst>
              <a:ext uri="{FF2B5EF4-FFF2-40B4-BE49-F238E27FC236}">
                <a16:creationId xmlns:a16="http://schemas.microsoft.com/office/drawing/2014/main" id="{372E61A1-1BF3-6290-430A-1D23C250836C}"/>
              </a:ext>
            </a:extLst>
          </p:cNvPr>
          <p:cNvSpPr txBox="1"/>
          <p:nvPr/>
        </p:nvSpPr>
        <p:spPr>
          <a:xfrm>
            <a:off x="3240522" y="53836"/>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3240522" y="45228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pc="150" dirty="0">
                <a:ea typeface="Times New Roman" panose="02020603050405020304" pitchFamily="18" charset="0"/>
                <a:cs typeface="Times New Roman" panose="02020603050405020304" pitchFamily="18" charset="0"/>
              </a:rPr>
              <a:t>Le c</a:t>
            </a:r>
            <a:r>
              <a:rPr lang="fr-FR" spc="150" dirty="0" smtClean="0">
                <a:ea typeface="Times New Roman" panose="02020603050405020304" pitchFamily="18" charset="0"/>
                <a:cs typeface="Times New Roman" panose="02020603050405020304" pitchFamily="18" charset="0"/>
              </a:rPr>
              <a:t>onfort </a:t>
            </a:r>
            <a:r>
              <a:rPr lang="fr-FR" spc="150" dirty="0">
                <a:ea typeface="Times New Roman" panose="02020603050405020304" pitchFamily="18" charset="0"/>
                <a:cs typeface="Times New Roman" panose="02020603050405020304" pitchFamily="18" charset="0"/>
              </a:rPr>
              <a:t>d</a:t>
            </a:r>
            <a:r>
              <a:rPr lang="fr-FR" spc="150" dirty="0" smtClean="0">
                <a:ea typeface="Times New Roman" panose="02020603050405020304" pitchFamily="18" charset="0"/>
                <a:cs typeface="Times New Roman" panose="02020603050405020304" pitchFamily="18" charset="0"/>
              </a:rPr>
              <a:t>e l'</a:t>
            </a:r>
            <a:r>
              <a:rPr lang="fr-FR" spc="150" dirty="0" err="1" smtClean="0">
                <a:ea typeface="Times New Roman" panose="02020603050405020304" pitchFamily="18" charset="0"/>
                <a:cs typeface="Times New Roman" panose="02020603050405020304" pitchFamily="18" charset="0"/>
              </a:rPr>
              <a:t>equipage</a:t>
            </a:r>
            <a:r>
              <a:rPr lang="fr-FR" spc="150" dirty="0" smtClean="0">
                <a:ea typeface="Times New Roman" panose="02020603050405020304" pitchFamily="18" charset="0"/>
                <a:cs typeface="Times New Roman" panose="02020603050405020304" pitchFamily="18" charset="0"/>
              </a:rPr>
              <a:t> </a:t>
            </a:r>
            <a:r>
              <a:rPr lang="fr-FR" spc="150" dirty="0">
                <a:ea typeface="Times New Roman" panose="02020603050405020304" pitchFamily="18" charset="0"/>
                <a:cs typeface="Times New Roman" panose="02020603050405020304" pitchFamily="18" charset="0"/>
              </a:rPr>
              <a:t>e</a:t>
            </a:r>
            <a:r>
              <a:rPr lang="fr-FR" spc="150" dirty="0" smtClean="0">
                <a:ea typeface="Times New Roman" panose="02020603050405020304" pitchFamily="18" charset="0"/>
                <a:cs typeface="Times New Roman" panose="02020603050405020304" pitchFamily="18" charset="0"/>
              </a:rPr>
              <a:t>t </a:t>
            </a:r>
            <a:r>
              <a:rPr lang="fr-FR" spc="150" dirty="0">
                <a:ea typeface="Times New Roman" panose="02020603050405020304" pitchFamily="18" charset="0"/>
                <a:cs typeface="Times New Roman" panose="02020603050405020304" pitchFamily="18" charset="0"/>
              </a:rPr>
              <a:t>d</a:t>
            </a:r>
            <a:r>
              <a:rPr lang="fr-FR" spc="150" dirty="0" smtClean="0">
                <a:ea typeface="Times New Roman" panose="02020603050405020304" pitchFamily="18" charset="0"/>
                <a:cs typeface="Times New Roman" panose="02020603050405020304" pitchFamily="18" charset="0"/>
              </a:rPr>
              <a:t>es </a:t>
            </a:r>
            <a:r>
              <a:rPr lang="fr-FR" spc="150" dirty="0">
                <a:ea typeface="Times New Roman" panose="02020603050405020304" pitchFamily="18" charset="0"/>
                <a:cs typeface="Times New Roman" panose="02020603050405020304" pitchFamily="18" charset="0"/>
              </a:rPr>
              <a:t>p</a:t>
            </a:r>
            <a:r>
              <a:rPr lang="fr-FR" spc="150" dirty="0" smtClean="0">
                <a:ea typeface="Times New Roman" panose="02020603050405020304" pitchFamily="18" charset="0"/>
                <a:cs typeface="Times New Roman" panose="02020603050405020304" pitchFamily="18" charset="0"/>
              </a:rPr>
              <a:t>assagers</a:t>
            </a:r>
            <a:endParaRPr lang="en-US" dirty="0"/>
          </a:p>
        </p:txBody>
      </p:sp>
      <p:pic>
        <p:nvPicPr>
          <p:cNvPr id="4" name="Image 3"/>
          <p:cNvPicPr>
            <a:picLocks noChangeAspect="1"/>
          </p:cNvPicPr>
          <p:nvPr/>
        </p:nvPicPr>
        <p:blipFill>
          <a:blip r:embed="rId2"/>
          <a:stretch>
            <a:fillRect/>
          </a:stretch>
        </p:blipFill>
        <p:spPr>
          <a:xfrm>
            <a:off x="8835118" y="893697"/>
            <a:ext cx="3095625" cy="1847850"/>
          </a:xfrm>
          <a:prstGeom prst="rect">
            <a:avLst/>
          </a:prstGeom>
        </p:spPr>
      </p:pic>
      <p:pic>
        <p:nvPicPr>
          <p:cNvPr id="8" name="Image 7"/>
          <p:cNvPicPr>
            <a:picLocks noChangeAspect="1"/>
          </p:cNvPicPr>
          <p:nvPr/>
        </p:nvPicPr>
        <p:blipFill>
          <a:blip r:embed="rId3"/>
          <a:stretch>
            <a:fillRect/>
          </a:stretch>
        </p:blipFill>
        <p:spPr>
          <a:xfrm>
            <a:off x="8835118" y="2828251"/>
            <a:ext cx="3095625" cy="2240705"/>
          </a:xfrm>
          <a:prstGeom prst="rect">
            <a:avLst/>
          </a:prstGeom>
        </p:spPr>
        <p:style>
          <a:lnRef idx="2">
            <a:schemeClr val="accent2"/>
          </a:lnRef>
          <a:fillRef idx="1">
            <a:schemeClr val="lt1"/>
          </a:fillRef>
          <a:effectRef idx="0">
            <a:schemeClr val="accent2"/>
          </a:effectRef>
          <a:fontRef idx="minor">
            <a:schemeClr val="dk1"/>
          </a:fontRef>
        </p:style>
      </p:pic>
      <p:pic>
        <p:nvPicPr>
          <p:cNvPr id="9" name="Image 8"/>
          <p:cNvPicPr>
            <a:picLocks noChangeAspect="1"/>
          </p:cNvPicPr>
          <p:nvPr/>
        </p:nvPicPr>
        <p:blipFill>
          <a:blip r:embed="rId4"/>
          <a:stretch>
            <a:fillRect/>
          </a:stretch>
        </p:blipFill>
        <p:spPr>
          <a:xfrm>
            <a:off x="8835118" y="5227739"/>
            <a:ext cx="3095625" cy="1476375"/>
          </a:xfrm>
          <a:prstGeom prst="rect">
            <a:avLst/>
          </a:prstGeom>
        </p:spPr>
      </p:pic>
    </p:spTree>
    <p:extLst>
      <p:ext uri="{BB962C8B-B14F-4D97-AF65-F5344CB8AC3E}">
        <p14:creationId xmlns:p14="http://schemas.microsoft.com/office/powerpoint/2010/main" val="23013373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11628" y="1347044"/>
                <a:ext cx="10689771" cy="2749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Nous </a:t>
                </a:r>
                <a:r>
                  <a:rPr lang="fr-FR" dirty="0"/>
                  <a:t>avons vu que l'induction n'est pas constante quel que soit le milieu : elle dépend de la perméabilité </a:t>
                </a:r>
                <a:r>
                  <a:rPr lang="fr-FR" dirty="0" smtClean="0"/>
                  <a:t>(</a:t>
                </a:r>
                <a:r>
                  <a:rPr lang="fr-FR" dirty="0"/>
                  <a:t>μ</a:t>
                </a:r>
                <a:r>
                  <a:rPr lang="fr-FR" dirty="0" smtClean="0"/>
                  <a:t>) </a:t>
                </a:r>
                <a:r>
                  <a:rPr lang="fr-FR" dirty="0"/>
                  <a:t>du milieu.</a:t>
                </a:r>
              </a:p>
              <a:p>
                <a:pPr marL="285750" indent="-285750">
                  <a:buFont typeface="Arial" panose="020B0604020202020204" pitchFamily="34" charset="0"/>
                  <a:buChar char="•"/>
                </a:pPr>
                <a:r>
                  <a:rPr lang="fr-FR" dirty="0" smtClean="0"/>
                  <a:t>La </a:t>
                </a:r>
                <a:r>
                  <a:rPr lang="fr-FR" dirty="0"/>
                  <a:t>perméabilité représente la facilité avec laquelle les lignes de force se propagent dans un milieu.</a:t>
                </a:r>
              </a:p>
              <a:p>
                <a:pPr marL="285750" indent="-285750">
                  <a:buFont typeface="Arial" panose="020B0604020202020204" pitchFamily="34" charset="0"/>
                  <a:buChar char="•"/>
                </a:pPr>
                <a:r>
                  <a:rPr lang="fr-FR" dirty="0" smtClean="0"/>
                  <a:t>C'est </a:t>
                </a:r>
                <a:r>
                  <a:rPr lang="fr-FR" dirty="0"/>
                  <a:t>un coefficient sans dimension.</a:t>
                </a:r>
              </a:p>
              <a:p>
                <a:pPr marL="285750" indent="-285750">
                  <a:buFont typeface="Arial" panose="020B0604020202020204" pitchFamily="34" charset="0"/>
                  <a:buChar char="•"/>
                </a:pPr>
                <a:r>
                  <a:rPr lang="fr-FR" dirty="0" smtClean="0"/>
                  <a:t>On </a:t>
                </a:r>
                <a:r>
                  <a:rPr lang="fr-FR" dirty="0"/>
                  <a:t>appelle perméabilité absolue </a:t>
                </a:r>
                <a:r>
                  <a:rPr lang="fr-FR" dirty="0" smtClean="0"/>
                  <a:t>(μ</a:t>
                </a:r>
                <a:r>
                  <a:rPr lang="fr-FR" baseline="-25000" dirty="0" smtClean="0"/>
                  <a:t>0</a:t>
                </a:r>
                <a:r>
                  <a:rPr lang="fr-FR" dirty="0"/>
                  <a:t>) le coefficient qui caractérise l'air </a:t>
                </a:r>
                <a:r>
                  <a:rPr lang="fr-FR" dirty="0" smtClean="0"/>
                  <a:t>(</a:t>
                </a:r>
                <a:r>
                  <a:rPr lang="fr-FR" dirty="0"/>
                  <a:t>μ</a:t>
                </a:r>
                <a:r>
                  <a:rPr lang="fr-FR" baseline="-25000" dirty="0"/>
                  <a:t>0 </a:t>
                </a:r>
                <a:r>
                  <a:rPr lang="fr-FR" dirty="0" smtClean="0"/>
                  <a:t>= </a:t>
                </a:r>
                <a:r>
                  <a:rPr lang="fr-FR" dirty="0"/>
                  <a:t>4</a:t>
                </a:r>
                <a14:m>
                  <m:oMath xmlns:m="http://schemas.openxmlformats.org/officeDocument/2006/math">
                    <m:r>
                      <a:rPr lang="fr-FR" i="1" dirty="0">
                        <a:latin typeface="Cambria Math" panose="02040503050406030204" pitchFamily="18" charset="0"/>
                        <a:ea typeface="Cambria Math" panose="02040503050406030204" pitchFamily="18" charset="0"/>
                      </a:rPr>
                      <m:t>𝜋</m:t>
                    </m:r>
                  </m:oMath>
                </a14:m>
                <a:r>
                  <a:rPr lang="fr-FR" dirty="0"/>
                  <a:t>. 10</a:t>
                </a:r>
                <a:r>
                  <a:rPr lang="fr-FR" baseline="30000" dirty="0"/>
                  <a:t>-7</a:t>
                </a:r>
                <a:r>
                  <a:rPr lang="fr-FR" dirty="0"/>
                  <a:t>). </a:t>
                </a:r>
                <a:endParaRPr lang="fr-FR" dirty="0" smtClean="0"/>
              </a:p>
              <a:p>
                <a:pPr marL="285750" indent="-285750">
                  <a:buFont typeface="Arial" panose="020B0604020202020204" pitchFamily="34" charset="0"/>
                  <a:buChar char="•"/>
                </a:pPr>
                <a:r>
                  <a:rPr lang="fr-FR" dirty="0" smtClean="0"/>
                  <a:t>Certains </a:t>
                </a:r>
                <a:r>
                  <a:rPr lang="fr-FR" dirty="0"/>
                  <a:t>milieux, tels l'acier, ont une perméabilité supérieure (ils concentrent les lignes de force).</a:t>
                </a:r>
              </a:p>
              <a:p>
                <a:pPr marL="285750" indent="-285750">
                  <a:buFont typeface="Arial" panose="020B0604020202020204" pitchFamily="34" charset="0"/>
                  <a:buChar char="•"/>
                </a:pPr>
                <a:r>
                  <a:rPr lang="fr-FR" dirty="0" smtClean="0"/>
                  <a:t>Si </a:t>
                </a:r>
                <a:r>
                  <a:rPr lang="fr-FR" dirty="0"/>
                  <a:t>l'on bobine un solénoïde sur un tel corps (un noyau en acier, par exemple), l'induction </a:t>
                </a:r>
                <a:r>
                  <a:rPr lang="el-GR" dirty="0" smtClean="0"/>
                  <a:t>β</a:t>
                </a:r>
                <a:r>
                  <a:rPr lang="fr-FR" dirty="0" smtClean="0"/>
                  <a:t>est </a:t>
                </a:r>
                <a:r>
                  <a:rPr lang="fr-FR" dirty="0"/>
                  <a:t>alors bien plus grande que lorsque le solénoïde est bobiné sur l'air.</a:t>
                </a:r>
              </a:p>
              <a:p>
                <a:pPr marL="285750" indent="-285750">
                  <a:buFont typeface="Arial" panose="020B0604020202020204" pitchFamily="34" charset="0"/>
                  <a:buChar char="•"/>
                </a:pPr>
                <a:r>
                  <a:rPr lang="fr-FR" dirty="0"/>
                  <a:t>Le rapport </a:t>
                </a:r>
                <a14:m>
                  <m:oMath xmlns:m="http://schemas.openxmlformats.org/officeDocument/2006/math">
                    <m:f>
                      <m:fPr>
                        <m:ctrlPr>
                          <a:rPr lang="fr-FR" i="1" smtClean="0">
                            <a:latin typeface="Cambria Math" panose="02040503050406030204" pitchFamily="18" charset="0"/>
                          </a:rPr>
                        </m:ctrlPr>
                      </m:fPr>
                      <m:num>
                        <m:r>
                          <a:rPr lang="fr-FR" i="1" smtClean="0">
                            <a:latin typeface="Cambria Math" panose="02040503050406030204" pitchFamily="18" charset="0"/>
                            <a:ea typeface="Cambria Math" panose="02040503050406030204" pitchFamily="18" charset="0"/>
                          </a:rPr>
                          <m:t>𝛽</m:t>
                        </m:r>
                      </m:num>
                      <m:den>
                        <m:sSub>
                          <m:sSubPr>
                            <m:ctrlPr>
                              <a:rPr lang="fr-FR" i="1" smtClean="0">
                                <a:latin typeface="Cambria Math" panose="02040503050406030204" pitchFamily="18" charset="0"/>
                              </a:rPr>
                            </m:ctrlPr>
                          </m:sSubPr>
                          <m:e>
                            <m:r>
                              <a:rPr lang="fr-FR" i="1" smtClean="0">
                                <a:latin typeface="Cambria Math" panose="02040503050406030204" pitchFamily="18" charset="0"/>
                                <a:ea typeface="Cambria Math" panose="02040503050406030204" pitchFamily="18" charset="0"/>
                              </a:rPr>
                              <m:t>𝛽</m:t>
                            </m:r>
                          </m:e>
                          <m:sub>
                            <m:r>
                              <a:rPr lang="fr-FR" b="0" i="1" smtClean="0">
                                <a:latin typeface="Cambria Math" panose="02040503050406030204" pitchFamily="18" charset="0"/>
                              </a:rPr>
                              <m:t>0</m:t>
                            </m:r>
                          </m:sub>
                        </m:sSub>
                      </m:den>
                    </m:f>
                  </m:oMath>
                </a14:m>
                <a:r>
                  <a:rPr lang="fr-FR" dirty="0" smtClean="0"/>
                  <a:t> est </a:t>
                </a:r>
                <a:r>
                  <a:rPr lang="fr-FR" dirty="0"/>
                  <a:t>appelé perméabilité relative </a:t>
                </a:r>
                <a:r>
                  <a:rPr lang="fr-FR" dirty="0" smtClean="0"/>
                  <a:t>(</a:t>
                </a:r>
                <a:r>
                  <a:rPr lang="fr-FR" dirty="0" err="1" smtClean="0"/>
                  <a:t>μ</a:t>
                </a:r>
                <a:r>
                  <a:rPr lang="fr-FR" baseline="-25000" dirty="0" err="1" smtClean="0"/>
                  <a:t>R</a:t>
                </a:r>
                <a:r>
                  <a:rPr lang="fr-FR" dirty="0" smtClean="0"/>
                  <a:t>) </a:t>
                </a:r>
                <a:r>
                  <a:rPr lang="fr-FR" dirty="0"/>
                  <a:t>du milieu. </a:t>
                </a:r>
              </a:p>
            </p:txBody>
          </p:sp>
        </mc:Choice>
        <mc:Fallback xmlns="">
          <p:sp>
            <p:nvSpPr>
              <p:cNvPr id="4" name="Rectangle 3"/>
              <p:cNvSpPr>
                <a:spLocks noRot="1" noChangeAspect="1" noMove="1" noResize="1" noEditPoints="1" noAdjustHandles="1" noChangeArrowheads="1" noChangeShapeType="1" noTextEdit="1"/>
              </p:cNvSpPr>
              <p:nvPr/>
            </p:nvSpPr>
            <p:spPr>
              <a:xfrm>
                <a:off x="511628" y="1347044"/>
                <a:ext cx="10689771" cy="2749663"/>
              </a:xfrm>
              <a:prstGeom prst="rect">
                <a:avLst/>
              </a:prstGeom>
              <a:blipFill>
                <a:blip r:embed="rId2"/>
                <a:stretch>
                  <a:fillRect l="-342" t="-1104" b="-221"/>
                </a:stretch>
              </a:blipFill>
            </p:spPr>
            <p:txBody>
              <a:bodyPr/>
              <a:lstStyle/>
              <a:p>
                <a:r>
                  <a:rPr lang="fr-FR">
                    <a:noFill/>
                  </a:rPr>
                  <a:t> </a:t>
                </a:r>
              </a:p>
            </p:txBody>
          </p:sp>
        </mc:Fallback>
      </mc:AlternateContent>
      <p:sp>
        <p:nvSpPr>
          <p:cNvPr id="5" name="Rectangle 4"/>
          <p:cNvSpPr/>
          <p:nvPr/>
        </p:nvSpPr>
        <p:spPr>
          <a:xfrm>
            <a:off x="5408504" y="520512"/>
            <a:ext cx="1374992" cy="369332"/>
          </a:xfrm>
          <a:prstGeom prst="rect">
            <a:avLst/>
          </a:prstGeom>
        </p:spPr>
        <p:txBody>
          <a:bodyPr wrap="none">
            <a:spAutoFit/>
          </a:bodyPr>
          <a:lstStyle/>
          <a:p>
            <a:r>
              <a:rPr lang="fr-FR" dirty="0"/>
              <a:t>Perméabilité</a:t>
            </a:r>
          </a:p>
        </p:txBody>
      </p:sp>
      <p:pic>
        <p:nvPicPr>
          <p:cNvPr id="6" name="Image 5"/>
          <p:cNvPicPr>
            <a:picLocks noChangeAspect="1"/>
          </p:cNvPicPr>
          <p:nvPr/>
        </p:nvPicPr>
        <p:blipFill>
          <a:blip r:embed="rId3"/>
          <a:stretch>
            <a:fillRect/>
          </a:stretch>
        </p:blipFill>
        <p:spPr>
          <a:xfrm>
            <a:off x="1603233" y="4447091"/>
            <a:ext cx="8416921" cy="1463851"/>
          </a:xfrm>
          <a:prstGeom prst="rect">
            <a:avLst/>
          </a:prstGeom>
        </p:spPr>
      </p:pic>
    </p:spTree>
    <p:extLst>
      <p:ext uri="{BB962C8B-B14F-4D97-AF65-F5344CB8AC3E}">
        <p14:creationId xmlns:p14="http://schemas.microsoft.com/office/powerpoint/2010/main" val="2940866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45800" y="1015617"/>
                <a:ext cx="6705600" cy="44938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Si nous </a:t>
                </a:r>
                <a:r>
                  <a:rPr lang="fr-FR" dirty="0"/>
                  <a:t>augmentons progressivement le courant traversant notre solénoïde doté d'un noyau en acier, nous constatons que l'induction augmente, dans un premier temps, proportionnellement au courant puis, à un certain stade, il n'y a quasiment plus d'augmentation.</a:t>
                </a:r>
              </a:p>
              <a:p>
                <a:pPr marL="285750" indent="-285750">
                  <a:lnSpc>
                    <a:spcPct val="150000"/>
                  </a:lnSpc>
                  <a:buFont typeface="Arial" panose="020B0604020202020204" pitchFamily="34" charset="0"/>
                  <a:buChar char="•"/>
                </a:pPr>
                <a:r>
                  <a:rPr lang="fr-FR" dirty="0" smtClean="0"/>
                  <a:t>Les </a:t>
                </a:r>
                <a:r>
                  <a:rPr lang="fr-FR" dirty="0"/>
                  <a:t>dipôles magnétiques de l'acier sont tous alignés sur le champ lié aux ampères-tours de la bobine.</a:t>
                </a:r>
              </a:p>
              <a:p>
                <a:pPr marL="285750" indent="-285750">
                  <a:lnSpc>
                    <a:spcPct val="150000"/>
                  </a:lnSpc>
                  <a:buFont typeface="Arial" panose="020B0604020202020204" pitchFamily="34" charset="0"/>
                  <a:buChar char="•"/>
                </a:pPr>
                <a:r>
                  <a:rPr lang="fr-FR" dirty="0" smtClean="0"/>
                  <a:t>Le </a:t>
                </a:r>
                <a:r>
                  <a:rPr lang="fr-FR" dirty="0"/>
                  <a:t>noyau est saturé.</a:t>
                </a:r>
              </a:p>
              <a:p>
                <a:pPr marL="285750" indent="-285750">
                  <a:lnSpc>
                    <a:spcPct val="150000"/>
                  </a:lnSpc>
                  <a:buFont typeface="Arial" panose="020B0604020202020204" pitchFamily="34" charset="0"/>
                  <a:buChar char="•"/>
                </a:pPr>
                <a:r>
                  <a:rPr lang="fr-FR" dirty="0"/>
                  <a:t>Le rapport </a:t>
                </a:r>
                <a:r>
                  <a:rPr lang="fr-FR" dirty="0" smtClean="0"/>
                  <a:t>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𝛽</m:t>
                        </m:r>
                      </m:num>
                      <m:den>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𝛽</m:t>
                            </m:r>
                          </m:e>
                          <m:sub>
                            <m:r>
                              <a:rPr lang="fr-FR" i="1">
                                <a:latin typeface="Cambria Math" panose="02040503050406030204" pitchFamily="18" charset="0"/>
                              </a:rPr>
                              <m:t>0</m:t>
                            </m:r>
                          </m:sub>
                        </m:sSub>
                      </m:den>
                    </m:f>
                  </m:oMath>
                </a14:m>
                <a:r>
                  <a:rPr lang="fr-FR" dirty="0" smtClean="0"/>
                  <a:t> n'est </a:t>
                </a:r>
                <a:r>
                  <a:rPr lang="fr-FR" dirty="0"/>
                  <a:t>pas indéfiniment constant.</a:t>
                </a:r>
              </a:p>
              <a:p>
                <a:pPr marL="285750" indent="-285750">
                  <a:lnSpc>
                    <a:spcPct val="150000"/>
                  </a:lnSpc>
                  <a:buFont typeface="Arial" panose="020B0604020202020204" pitchFamily="34" charset="0"/>
                  <a:buChar char="•"/>
                </a:pPr>
                <a:r>
                  <a:rPr lang="fr-FR" dirty="0" smtClean="0"/>
                  <a:t>On </a:t>
                </a:r>
                <a:r>
                  <a:rPr lang="fr-FR" dirty="0"/>
                  <a:t>choisira les noyaux afin de travailler dans la partie </a:t>
                </a:r>
                <a:r>
                  <a:rPr lang="fr-FR" dirty="0" smtClean="0"/>
                  <a:t>linéaire.</a:t>
                </a:r>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445800" y="1015617"/>
                <a:ext cx="6705600" cy="4493859"/>
              </a:xfrm>
              <a:prstGeom prst="rect">
                <a:avLst/>
              </a:prstGeom>
              <a:blipFill>
                <a:blip r:embed="rId2"/>
                <a:stretch>
                  <a:fillRect l="-454" b="-135"/>
                </a:stretch>
              </a:blipFill>
            </p:spPr>
            <p:txBody>
              <a:bodyPr/>
              <a:lstStyle/>
              <a:p>
                <a:r>
                  <a:rPr lang="fr-FR">
                    <a:noFill/>
                  </a:rPr>
                  <a:t> </a:t>
                </a:r>
              </a:p>
            </p:txBody>
          </p:sp>
        </mc:Fallback>
      </mc:AlternateContent>
      <p:sp>
        <p:nvSpPr>
          <p:cNvPr id="5" name="Rectangle 4"/>
          <p:cNvSpPr/>
          <p:nvPr/>
        </p:nvSpPr>
        <p:spPr>
          <a:xfrm>
            <a:off x="5201619" y="490022"/>
            <a:ext cx="1155124" cy="369332"/>
          </a:xfrm>
          <a:prstGeom prst="rect">
            <a:avLst/>
          </a:prstGeom>
        </p:spPr>
        <p:txBody>
          <a:bodyPr wrap="none">
            <a:spAutoFit/>
          </a:bodyPr>
          <a:lstStyle/>
          <a:p>
            <a:r>
              <a:rPr lang="fr-FR" dirty="0"/>
              <a:t>Saturation</a:t>
            </a:r>
          </a:p>
        </p:txBody>
      </p:sp>
      <p:pic>
        <p:nvPicPr>
          <p:cNvPr id="6" name="Image 5"/>
          <p:cNvPicPr>
            <a:picLocks noChangeAspect="1"/>
          </p:cNvPicPr>
          <p:nvPr/>
        </p:nvPicPr>
        <p:blipFill>
          <a:blip r:embed="rId3"/>
          <a:stretch>
            <a:fillRect/>
          </a:stretch>
        </p:blipFill>
        <p:spPr>
          <a:xfrm>
            <a:off x="7772504" y="1587068"/>
            <a:ext cx="3972513" cy="3202646"/>
          </a:xfrm>
          <a:prstGeom prst="rect">
            <a:avLst/>
          </a:prstGeom>
        </p:spPr>
      </p:pic>
    </p:spTree>
    <p:extLst>
      <p:ext uri="{BB962C8B-B14F-4D97-AF65-F5344CB8AC3E}">
        <p14:creationId xmlns:p14="http://schemas.microsoft.com/office/powerpoint/2010/main" val="915315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7141029" y="2241186"/>
            <a:ext cx="4953946" cy="2770320"/>
          </a:xfrm>
          <a:prstGeom prst="rect">
            <a:avLst/>
          </a:prstGeom>
        </p:spPr>
      </p:pic>
      <p:sp>
        <p:nvSpPr>
          <p:cNvPr id="5" name="Rectangle 4"/>
          <p:cNvSpPr/>
          <p:nvPr/>
        </p:nvSpPr>
        <p:spPr>
          <a:xfrm>
            <a:off x="97615" y="1253490"/>
            <a:ext cx="6858000"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smtClean="0"/>
              <a:t>Si </a:t>
            </a:r>
            <a:r>
              <a:rPr lang="fr-FR" dirty="0"/>
              <a:t>nous faisons passer un courant I dans un solénoïde équipé d'un noyau de perméabilité </a:t>
            </a:r>
            <a:r>
              <a:rPr lang="fr-FR" dirty="0" err="1"/>
              <a:t>μ</a:t>
            </a:r>
            <a:r>
              <a:rPr lang="fr-FR" baseline="-25000" dirty="0" err="1"/>
              <a:t>R</a:t>
            </a:r>
            <a:r>
              <a:rPr lang="fr-FR" dirty="0" smtClean="0"/>
              <a:t>, </a:t>
            </a:r>
            <a:r>
              <a:rPr lang="fr-FR" dirty="0"/>
              <a:t>et notons la variation d'induction f(I) jusqu'à saturation, nous obtenons la courbe OA (courbe de première aimantation).</a:t>
            </a:r>
          </a:p>
          <a:p>
            <a:pPr marL="285750" indent="-285750" algn="just">
              <a:buFont typeface="Arial" panose="020B0604020202020204" pitchFamily="34" charset="0"/>
              <a:buChar char="•"/>
            </a:pPr>
            <a:r>
              <a:rPr lang="fr-FR" dirty="0" smtClean="0"/>
              <a:t>Arrivé </a:t>
            </a:r>
            <a:r>
              <a:rPr lang="fr-FR" dirty="0"/>
              <a:t>en A, réduisons progressivement le courant pour revenir à zéro.</a:t>
            </a:r>
          </a:p>
          <a:p>
            <a:pPr marL="285750" indent="-285750" algn="just">
              <a:buFont typeface="Arial" panose="020B0604020202020204" pitchFamily="34" charset="0"/>
              <a:buChar char="•"/>
            </a:pPr>
            <a:r>
              <a:rPr lang="fr-FR" dirty="0" smtClean="0"/>
              <a:t>Le </a:t>
            </a:r>
            <a:r>
              <a:rPr lang="fr-FR" dirty="0"/>
              <a:t>courant décroît, et donc l'induction aussi, mais nous constatons que celle-ci n'est pas revenue à zéro, alors que le courant est nul. </a:t>
            </a:r>
            <a:endParaRPr lang="fr-FR" dirty="0" smtClean="0"/>
          </a:p>
          <a:p>
            <a:pPr marL="285750" indent="-285750" algn="just">
              <a:buFont typeface="Arial" panose="020B0604020202020204" pitchFamily="34" charset="0"/>
              <a:buChar char="•"/>
            </a:pPr>
            <a:r>
              <a:rPr lang="fr-FR" dirty="0" smtClean="0"/>
              <a:t>Cette </a:t>
            </a:r>
            <a:r>
              <a:rPr lang="fr-FR" dirty="0"/>
              <a:t>induction résiduelle </a:t>
            </a:r>
            <a:r>
              <a:rPr lang="fr-FR" dirty="0" smtClean="0"/>
              <a:t>(β</a:t>
            </a:r>
            <a:r>
              <a:rPr lang="fr-FR" baseline="-25000" dirty="0" smtClean="0"/>
              <a:t>R</a:t>
            </a:r>
            <a:r>
              <a:rPr lang="fr-FR" dirty="0"/>
              <a:t>) est appelée induction rémanente.</a:t>
            </a:r>
          </a:p>
          <a:p>
            <a:pPr marL="285750" indent="-285750" algn="just">
              <a:buFont typeface="Arial" panose="020B0604020202020204" pitchFamily="34" charset="0"/>
              <a:buChar char="•"/>
            </a:pPr>
            <a:r>
              <a:rPr lang="fr-FR" dirty="0" smtClean="0"/>
              <a:t>Afin </a:t>
            </a:r>
            <a:r>
              <a:rPr lang="fr-FR" dirty="0"/>
              <a:t>de l'annuler, il est nécessaire de faire circuler un courant de sens contraire à celui de l'instant précédent jusqu'à obtenir un champ </a:t>
            </a:r>
            <a:r>
              <a:rPr lang="fr-FR" dirty="0" err="1"/>
              <a:t>Hc</a:t>
            </a:r>
            <a:r>
              <a:rPr lang="fr-FR" dirty="0" smtClean="0"/>
              <a:t> </a:t>
            </a:r>
            <a:r>
              <a:rPr lang="fr-FR" dirty="0"/>
              <a:t>de sens contraire d'une certaine valeur.</a:t>
            </a:r>
          </a:p>
          <a:p>
            <a:pPr marL="285750" indent="-285750" algn="just">
              <a:buFont typeface="Arial" panose="020B0604020202020204" pitchFamily="34" charset="0"/>
              <a:buChar char="•"/>
            </a:pPr>
            <a:r>
              <a:rPr lang="fr-FR" dirty="0" smtClean="0"/>
              <a:t>Le </a:t>
            </a:r>
            <a:r>
              <a:rPr lang="fr-FR" dirty="0"/>
              <a:t>champ </a:t>
            </a:r>
            <a:r>
              <a:rPr lang="fr-FR" dirty="0" err="1"/>
              <a:t>Hc</a:t>
            </a:r>
            <a:r>
              <a:rPr lang="fr-FR" dirty="0"/>
              <a:t> nécessaire à l'annulation de l'induction rémanente est nommé champ coercitif.</a:t>
            </a:r>
          </a:p>
        </p:txBody>
      </p:sp>
      <p:sp>
        <p:nvSpPr>
          <p:cNvPr id="6" name="Rectangle 5"/>
          <p:cNvSpPr/>
          <p:nvPr/>
        </p:nvSpPr>
        <p:spPr>
          <a:xfrm>
            <a:off x="4938781" y="446705"/>
            <a:ext cx="2016834" cy="369332"/>
          </a:xfrm>
          <a:prstGeom prst="rect">
            <a:avLst/>
          </a:prstGeom>
        </p:spPr>
        <p:txBody>
          <a:bodyPr wrap="none">
            <a:spAutoFit/>
          </a:bodyPr>
          <a:lstStyle/>
          <a:p>
            <a:r>
              <a:rPr lang="fr-FR" dirty="0" smtClean="0"/>
              <a:t>Courbe </a:t>
            </a:r>
            <a:r>
              <a:rPr lang="fr-FR" dirty="0"/>
              <a:t>d'hystérésis</a:t>
            </a:r>
          </a:p>
        </p:txBody>
      </p:sp>
    </p:spTree>
    <p:extLst>
      <p:ext uri="{BB962C8B-B14F-4D97-AF65-F5344CB8AC3E}">
        <p14:creationId xmlns:p14="http://schemas.microsoft.com/office/powerpoint/2010/main" val="36309004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5057" y="864621"/>
            <a:ext cx="7620000"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Arrivé au point C, nous pouvons recommencer l'expérience jusqu'au point A. </a:t>
            </a:r>
            <a:endParaRPr lang="fr-FR" dirty="0" smtClean="0"/>
          </a:p>
          <a:p>
            <a:pPr marL="285750" indent="-285750" algn="just">
              <a:lnSpc>
                <a:spcPct val="150000"/>
              </a:lnSpc>
              <a:buFont typeface="Arial" panose="020B0604020202020204" pitchFamily="34" charset="0"/>
              <a:buChar char="•"/>
            </a:pPr>
            <a:r>
              <a:rPr lang="fr-FR" dirty="0" smtClean="0"/>
              <a:t>Nous </a:t>
            </a:r>
            <a:r>
              <a:rPr lang="fr-FR" dirty="0"/>
              <a:t>obtenons un diagramme appelé courbe d'hystérésis, </a:t>
            </a:r>
            <a:endParaRPr lang="fr-FR" dirty="0" smtClean="0"/>
          </a:p>
          <a:p>
            <a:pPr marL="285750" indent="-285750" algn="just">
              <a:lnSpc>
                <a:spcPct val="150000"/>
              </a:lnSpc>
              <a:buFont typeface="Arial" panose="020B0604020202020204" pitchFamily="34" charset="0"/>
              <a:buChar char="•"/>
            </a:pPr>
            <a:r>
              <a:rPr lang="fr-FR" dirty="0" smtClean="0"/>
              <a:t>Ili </a:t>
            </a:r>
            <a:r>
              <a:rPr lang="fr-FR" dirty="0"/>
              <a:t>caractérise </a:t>
            </a:r>
            <a:r>
              <a:rPr lang="fr-FR" dirty="0" smtClean="0"/>
              <a:t>les </a:t>
            </a:r>
            <a:r>
              <a:rPr lang="fr-FR" dirty="0"/>
              <a:t>propriétés magnétiques du matériau servant de noyau à notre solénoïde.</a:t>
            </a:r>
          </a:p>
          <a:p>
            <a:pPr marL="285750" indent="-285750" algn="just">
              <a:lnSpc>
                <a:spcPct val="150000"/>
              </a:lnSpc>
              <a:buFont typeface="Arial" panose="020B0604020202020204" pitchFamily="34" charset="0"/>
              <a:buChar char="•"/>
            </a:pPr>
            <a:r>
              <a:rPr lang="fr-FR" dirty="0" smtClean="0"/>
              <a:t>L'hystérésis </a:t>
            </a:r>
            <a:r>
              <a:rPr lang="fr-FR" dirty="0"/>
              <a:t>a pour conséquence un dégagement de </a:t>
            </a:r>
            <a:r>
              <a:rPr lang="fr-FR" dirty="0" smtClean="0"/>
              <a:t>chaleur</a:t>
            </a:r>
            <a:endParaRPr lang="fr-FR" dirty="0"/>
          </a:p>
          <a:p>
            <a:pPr marL="285750" indent="-285750" algn="just">
              <a:lnSpc>
                <a:spcPct val="150000"/>
              </a:lnSpc>
              <a:buFont typeface="Arial" panose="020B0604020202020204" pitchFamily="34" charset="0"/>
              <a:buChar char="•"/>
            </a:pPr>
            <a:r>
              <a:rPr lang="fr-FR" dirty="0" smtClean="0"/>
              <a:t>On </a:t>
            </a:r>
            <a:r>
              <a:rPr lang="fr-FR" dirty="0"/>
              <a:t>démontre que la quantité de chaleur dégagée est proportionnelle à la surface du cycle d'aimantation.</a:t>
            </a:r>
          </a:p>
          <a:p>
            <a:pPr marL="285750" indent="-285750" algn="just">
              <a:lnSpc>
                <a:spcPct val="150000"/>
              </a:lnSpc>
              <a:buFont typeface="Arial" panose="020B0604020202020204" pitchFamily="34" charset="0"/>
              <a:buChar char="•"/>
            </a:pPr>
            <a:r>
              <a:rPr lang="fr-FR" dirty="0" smtClean="0"/>
              <a:t>cette </a:t>
            </a:r>
            <a:r>
              <a:rPr lang="fr-FR" dirty="0"/>
              <a:t>chaleur est autant d'énergie gaspillée qui aurait pu servir à renforcer l'induction pour un même courant I.</a:t>
            </a:r>
          </a:p>
          <a:p>
            <a:pPr marL="285750" indent="-285750" algn="just">
              <a:lnSpc>
                <a:spcPct val="150000"/>
              </a:lnSpc>
              <a:buFont typeface="Arial" panose="020B0604020202020204" pitchFamily="34" charset="0"/>
              <a:buChar char="•"/>
            </a:pPr>
            <a:r>
              <a:rPr lang="fr-FR" dirty="0" smtClean="0"/>
              <a:t>Il </a:t>
            </a:r>
            <a:r>
              <a:rPr lang="fr-FR" dirty="0"/>
              <a:t>s'agit donc de pertes nommées pertes par hystérésis.</a:t>
            </a:r>
          </a:p>
          <a:p>
            <a:pPr marL="285750" indent="-285750" algn="just">
              <a:lnSpc>
                <a:spcPct val="150000"/>
              </a:lnSpc>
              <a:buFont typeface="Arial" panose="020B0604020202020204" pitchFamily="34" charset="0"/>
              <a:buChar char="•"/>
            </a:pPr>
            <a:r>
              <a:rPr lang="fr-FR" dirty="0" smtClean="0"/>
              <a:t>il faut </a:t>
            </a:r>
            <a:r>
              <a:rPr lang="fr-FR" dirty="0"/>
              <a:t>choisir judicieusement les matériaux entrant dans la composition de ces machines.</a:t>
            </a:r>
          </a:p>
        </p:txBody>
      </p:sp>
      <p:sp>
        <p:nvSpPr>
          <p:cNvPr id="5" name="Rectangle 4"/>
          <p:cNvSpPr/>
          <p:nvPr/>
        </p:nvSpPr>
        <p:spPr>
          <a:xfrm>
            <a:off x="5363323" y="305191"/>
            <a:ext cx="2016834" cy="369332"/>
          </a:xfrm>
          <a:prstGeom prst="rect">
            <a:avLst/>
          </a:prstGeom>
        </p:spPr>
        <p:txBody>
          <a:bodyPr wrap="none">
            <a:spAutoFit/>
          </a:bodyPr>
          <a:lstStyle/>
          <a:p>
            <a:r>
              <a:rPr lang="fr-FR" dirty="0" smtClean="0"/>
              <a:t>Courbe </a:t>
            </a:r>
            <a:r>
              <a:rPr lang="fr-FR" dirty="0"/>
              <a:t>d'hystérésis</a:t>
            </a:r>
          </a:p>
        </p:txBody>
      </p:sp>
      <p:pic>
        <p:nvPicPr>
          <p:cNvPr id="6" name="Espace réservé du contenu 3"/>
          <p:cNvPicPr>
            <a:picLocks noGrp="1" noChangeAspect="1"/>
          </p:cNvPicPr>
          <p:nvPr>
            <p:ph idx="1"/>
          </p:nvPr>
        </p:nvPicPr>
        <p:blipFill>
          <a:blip r:embed="rId2"/>
          <a:stretch>
            <a:fillRect/>
          </a:stretch>
        </p:blipFill>
        <p:spPr>
          <a:xfrm>
            <a:off x="7805057" y="2006534"/>
            <a:ext cx="4289918" cy="2312437"/>
          </a:xfrm>
          <a:prstGeom prst="rect">
            <a:avLst/>
          </a:prstGeom>
        </p:spPr>
      </p:pic>
    </p:spTree>
    <p:extLst>
      <p:ext uri="{BB962C8B-B14F-4D97-AF65-F5344CB8AC3E}">
        <p14:creationId xmlns:p14="http://schemas.microsoft.com/office/powerpoint/2010/main" val="12533369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823308" y="1204192"/>
            <a:ext cx="3781055" cy="301648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630620" y="1204192"/>
                <a:ext cx="687376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Le </a:t>
                </a:r>
                <a:r>
                  <a:rPr lang="fr-FR" dirty="0"/>
                  <a:t>circuit induit (bobine A) est soumis à deux flux :</a:t>
                </a:r>
              </a:p>
              <a:p>
                <a:pPr marL="285750" indent="-285750" algn="just">
                  <a:buFont typeface="Arial" panose="020B0604020202020204" pitchFamily="34" charset="0"/>
                  <a:buChar char="•"/>
                </a:pPr>
                <a:r>
                  <a:rPr lang="fr-FR" dirty="0"/>
                  <a:t>le flux inducteur (aimant),</a:t>
                </a:r>
              </a:p>
              <a:p>
                <a:pPr marL="285750" indent="-285750" algn="just">
                  <a:buFont typeface="Arial" panose="020B0604020202020204" pitchFamily="34" charset="0"/>
                  <a:buChar char="•"/>
                </a:pPr>
                <a:r>
                  <a:rPr lang="fr-FR" dirty="0"/>
                  <a:t>le flux créé par le courant induit parcourant la bobine A.</a:t>
                </a:r>
              </a:p>
              <a:p>
                <a:pPr algn="just"/>
                <a:r>
                  <a:rPr lang="fr-FR" dirty="0"/>
                  <a:t>Ce dernier est tel qu’il s’oppose à la variation du flux inducteur.</a:t>
                </a:r>
              </a:p>
              <a:p>
                <a:pPr algn="just"/>
                <a:endParaRPr lang="fr-FR" b="1" dirty="0" smtClean="0"/>
              </a:p>
              <a:p>
                <a:pPr algn="just"/>
                <a:r>
                  <a:rPr lang="fr-FR" b="1" dirty="0" smtClean="0"/>
                  <a:t>Enoncé </a:t>
                </a:r>
                <a:r>
                  <a:rPr lang="fr-FR" b="1" dirty="0"/>
                  <a:t>de la loi de Lenz</a:t>
                </a:r>
              </a:p>
              <a:p>
                <a:pPr algn="just"/>
                <a:r>
                  <a:rPr lang="fr-FR" dirty="0"/>
                  <a:t>Le courant induit qui résulte de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de sens tel que le flux qu’il </a:t>
                </a:r>
                <a:r>
                  <a:rPr lang="fr-FR" dirty="0" smtClean="0"/>
                  <a:t>produit s’oppose </a:t>
                </a:r>
                <a:r>
                  <a:rPr lang="fr-FR" dirty="0"/>
                  <a:t>à la cause qui lui donne naissance.</a:t>
                </a:r>
              </a:p>
            </p:txBody>
          </p:sp>
        </mc:Choice>
        <mc:Fallback xmlns="">
          <p:sp>
            <p:nvSpPr>
              <p:cNvPr id="4" name="Rectangle 3"/>
              <p:cNvSpPr>
                <a:spLocks noRot="1" noChangeAspect="1" noMove="1" noResize="1" noEditPoints="1" noAdjustHandles="1" noChangeArrowheads="1" noChangeShapeType="1" noTextEdit="1"/>
              </p:cNvSpPr>
              <p:nvPr/>
            </p:nvSpPr>
            <p:spPr>
              <a:xfrm>
                <a:off x="630620" y="1204192"/>
                <a:ext cx="6873765" cy="2308324"/>
              </a:xfrm>
              <a:prstGeom prst="rect">
                <a:avLst/>
              </a:prstGeom>
              <a:blipFill>
                <a:blip r:embed="rId3"/>
                <a:stretch>
                  <a:fillRect l="-619" t="-1316" r="-619" b="-3158"/>
                </a:stretch>
              </a:blipFill>
            </p:spPr>
            <p:txBody>
              <a:bodyPr/>
              <a:lstStyle/>
              <a:p>
                <a:r>
                  <a:rPr lang="fr-FR">
                    <a:noFill/>
                  </a:rPr>
                  <a:t> </a:t>
                </a:r>
              </a:p>
            </p:txBody>
          </p:sp>
        </mc:Fallback>
      </mc:AlternateContent>
      <p:sp>
        <p:nvSpPr>
          <p:cNvPr id="5" name="Rectangle 4"/>
          <p:cNvSpPr/>
          <p:nvPr/>
        </p:nvSpPr>
        <p:spPr>
          <a:xfrm>
            <a:off x="3970370" y="270531"/>
            <a:ext cx="406207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LOI DE LENZ (SENS DU GOURANT INDUIT)</a:t>
            </a:r>
          </a:p>
        </p:txBody>
      </p:sp>
      <p:sp>
        <p:nvSpPr>
          <p:cNvPr id="7" name="Rectangle 6"/>
          <p:cNvSpPr/>
          <p:nvPr/>
        </p:nvSpPr>
        <p:spPr>
          <a:xfrm>
            <a:off x="630620" y="4594088"/>
            <a:ext cx="1097374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Si </a:t>
            </a:r>
            <a:r>
              <a:rPr lang="fr-FR" dirty="0" smtClean="0"/>
              <a:t>l’on </a:t>
            </a:r>
            <a:r>
              <a:rPr lang="fr-FR" dirty="0"/>
              <a:t>approche l’aimant de la </a:t>
            </a:r>
            <a:r>
              <a:rPr lang="fr-FR" dirty="0" smtClean="0"/>
              <a:t>spire de </a:t>
            </a:r>
            <a:r>
              <a:rPr lang="fr-FR" dirty="0"/>
              <a:t>surface S, </a:t>
            </a:r>
            <a:r>
              <a:rPr lang="fr-FR" dirty="0" smtClean="0"/>
              <a:t>le </a:t>
            </a:r>
            <a:r>
              <a:rPr lang="fr-FR" dirty="0"/>
              <a:t>flux traversant </a:t>
            </a:r>
            <a:r>
              <a:rPr lang="fr-FR" dirty="0" smtClean="0"/>
              <a:t>celle-ci croît </a:t>
            </a:r>
            <a:r>
              <a:rPr lang="fr-FR" dirty="0"/>
              <a:t>; </a:t>
            </a:r>
            <a:endParaRPr lang="fr-FR" dirty="0" smtClean="0"/>
          </a:p>
          <a:p>
            <a:r>
              <a:rPr lang="fr-FR" dirty="0" smtClean="0"/>
              <a:t>un </a:t>
            </a:r>
            <a:r>
              <a:rPr lang="fr-FR" dirty="0"/>
              <a:t>courant induit </a:t>
            </a:r>
            <a:r>
              <a:rPr lang="fr-FR" dirty="0" smtClean="0"/>
              <a:t>prend naissance </a:t>
            </a:r>
            <a:r>
              <a:rPr lang="fr-FR" dirty="0"/>
              <a:t>dans cette spire et </a:t>
            </a:r>
            <a:r>
              <a:rPr lang="fr-FR" dirty="0" smtClean="0"/>
              <a:t>produit un </a:t>
            </a:r>
            <a:r>
              <a:rPr lang="fr-FR" dirty="0"/>
              <a:t>flux qui s'oppose à </a:t>
            </a:r>
            <a:r>
              <a:rPr lang="fr-FR" dirty="0" smtClean="0"/>
              <a:t>l'augmentation du </a:t>
            </a:r>
            <a:r>
              <a:rPr lang="fr-FR" dirty="0"/>
              <a:t>flux de l’aimant. </a:t>
            </a:r>
            <a:endParaRPr lang="fr-FR" dirty="0" smtClean="0"/>
          </a:p>
          <a:p>
            <a:r>
              <a:rPr lang="fr-FR" dirty="0" smtClean="0"/>
              <a:t>La </a:t>
            </a:r>
            <a:r>
              <a:rPr lang="fr-FR" dirty="0"/>
              <a:t>règle du </a:t>
            </a:r>
            <a:r>
              <a:rPr lang="fr-FR" dirty="0" smtClean="0"/>
              <a:t>tire bouchon </a:t>
            </a:r>
            <a:r>
              <a:rPr lang="fr-FR" dirty="0"/>
              <a:t>permet de définir le sens </a:t>
            </a:r>
            <a:r>
              <a:rPr lang="fr-FR" dirty="0" smtClean="0"/>
              <a:t>de ce </a:t>
            </a:r>
            <a:r>
              <a:rPr lang="fr-FR" dirty="0"/>
              <a:t>courant induit</a:t>
            </a:r>
          </a:p>
        </p:txBody>
      </p:sp>
    </p:spTree>
    <p:extLst>
      <p:ext uri="{BB962C8B-B14F-4D97-AF65-F5344CB8AC3E}">
        <p14:creationId xmlns:p14="http://schemas.microsoft.com/office/powerpoint/2010/main" val="20324248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659320" y="726153"/>
                <a:ext cx="11216994" cy="350903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Soit </a:t>
                </a:r>
                <a:r>
                  <a:rPr lang="fr-FR" dirty="0"/>
                  <a:t>une bobine A reliée à un voltmètre de (r) interne élevée. </a:t>
                </a:r>
                <a:endParaRPr lang="fr-FR" dirty="0" smtClean="0"/>
              </a:p>
              <a:p>
                <a:pPr marL="285750" indent="-285750" algn="just">
                  <a:buFont typeface="Arial" panose="020B0604020202020204" pitchFamily="34" charset="0"/>
                  <a:buChar char="•"/>
                </a:pPr>
                <a:r>
                  <a:rPr lang="fr-FR" dirty="0" smtClean="0"/>
                  <a:t>Introduisons </a:t>
                </a:r>
                <a:r>
                  <a:rPr lang="fr-FR" dirty="0"/>
                  <a:t>le pôle Nord </a:t>
                </a:r>
                <a:r>
                  <a:rPr lang="fr-FR" dirty="0" smtClean="0"/>
                  <a:t>de l’aimant </a:t>
                </a:r>
                <a:r>
                  <a:rPr lang="fr-FR" dirty="0"/>
                  <a:t>à l’intérieur de la bobine, </a:t>
                </a:r>
                <a:endParaRPr lang="fr-FR" dirty="0" smtClean="0"/>
              </a:p>
              <a:p>
                <a:pPr marL="285750" indent="-285750" algn="just">
                  <a:buFont typeface="Arial" panose="020B0604020202020204" pitchFamily="34" charset="0"/>
                  <a:buChar char="•"/>
                </a:pPr>
                <a:r>
                  <a:rPr lang="fr-FR" dirty="0" smtClean="0"/>
                  <a:t>l’aiguille </a:t>
                </a:r>
                <a:r>
                  <a:rPr lang="fr-FR" dirty="0"/>
                  <a:t>du voltmètre dévie de sa position </a:t>
                </a:r>
                <a:r>
                  <a:rPr lang="fr-FR" dirty="0" smtClean="0"/>
                  <a:t>d’équilibre dans </a:t>
                </a:r>
                <a:r>
                  <a:rPr lang="fr-FR" dirty="0"/>
                  <a:t>un sens déterminé ; </a:t>
                </a:r>
                <a:endParaRPr lang="fr-FR" dirty="0" smtClean="0"/>
              </a:p>
              <a:p>
                <a:pPr marL="285750" indent="-285750" algn="just">
                  <a:buFont typeface="Arial" panose="020B0604020202020204" pitchFamily="34" charset="0"/>
                  <a:buChar char="•"/>
                </a:pPr>
                <a:r>
                  <a:rPr lang="fr-FR" dirty="0" smtClean="0"/>
                  <a:t>éloignons </a:t>
                </a:r>
                <a:r>
                  <a:rPr lang="fr-FR" dirty="0"/>
                  <a:t>l’aimant, l’aiguille dévie en sens inverse.</a:t>
                </a:r>
              </a:p>
              <a:p>
                <a:pPr marL="285750" indent="-285750" algn="just">
                  <a:buFont typeface="Arial" panose="020B0604020202020204" pitchFamily="34" charset="0"/>
                  <a:buChar char="•"/>
                </a:pPr>
                <a:r>
                  <a:rPr lang="fr-FR" dirty="0"/>
                  <a:t>Immobilisons l’aimant, la déviation cesse</a:t>
                </a:r>
                <a:r>
                  <a:rPr lang="fr-FR" dirty="0" smtClean="0"/>
                  <a:t>.</a:t>
                </a:r>
              </a:p>
              <a:p>
                <a:pPr marL="285750" indent="-285750">
                  <a:buFont typeface="Arial" panose="020B0604020202020204" pitchFamily="34" charset="0"/>
                  <a:buChar char="•"/>
                </a:pPr>
                <a:r>
                  <a:rPr lang="fr-FR" dirty="0"/>
                  <a:t>Le déplacement de l’aimant a engendré une variation de flux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à travers la bobine, ce qui a donné naissance à une FEM induite d’expression : </a:t>
                </a: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oMath>
                </a14:m>
                <a:r>
                  <a:rPr lang="fr-FR" dirty="0"/>
                  <a:t>  pour une spire</a:t>
                </a:r>
              </a:p>
              <a:p>
                <a:pPr marL="285750" indent="-285750">
                  <a:buFont typeface="Arial" panose="020B0604020202020204" pitchFamily="34" charset="0"/>
                  <a:buChar char="•"/>
                </a:pPr>
                <a:r>
                  <a:rPr lang="fr-FR" dirty="0"/>
                  <a:t>pour une bobine de N spires : E</a:t>
                </a:r>
                <a14:m>
                  <m:oMath xmlns:m="http://schemas.openxmlformats.org/officeDocument/2006/math">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𝑁</m:t>
                    </m:r>
                  </m:oMath>
                </a14:m>
                <a:endParaRPr lang="fr-FR" dirty="0"/>
              </a:p>
              <a:p>
                <a:pPr marL="285750" indent="-285750">
                  <a:buFont typeface="Arial" panose="020B0604020202020204" pitchFamily="34" charset="0"/>
                  <a:buChar char="•"/>
                </a:pPr>
                <a:r>
                  <a:rPr lang="fr-FR" dirty="0"/>
                  <a:t>Si le circuit est fermé, la FEM engendre un courant induit :  </a:t>
                </a:r>
                <a14:m>
                  <m:oMath xmlns:m="http://schemas.openxmlformats.org/officeDocument/2006/math">
                    <m:r>
                      <m:rPr>
                        <m:sty m:val="p"/>
                      </m:rPr>
                      <a:rPr lang="fr-FR">
                        <a:latin typeface="Cambria Math" panose="02040503050406030204" pitchFamily="18" charset="0"/>
                      </a:rPr>
                      <m:t>I</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a:latin typeface="Cambria Math" panose="02040503050406030204" pitchFamily="18" charset="0"/>
                        <a:ea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𝑁</m:t>
                        </m:r>
                      </m:num>
                      <m:den>
                        <m:r>
                          <a:rPr lang="fr-FR" i="1" dirty="0">
                            <a:latin typeface="Cambria Math" panose="02040503050406030204" pitchFamily="18" charset="0"/>
                          </a:rPr>
                          <m:t>𝑟</m:t>
                        </m:r>
                      </m:den>
                    </m:f>
                  </m:oMath>
                </a14:m>
                <a:endParaRPr lang="fr-FR" dirty="0"/>
              </a:p>
              <a:p>
                <a:pPr marL="285750" indent="-285750">
                  <a:buFont typeface="Arial" panose="020B0604020202020204" pitchFamily="34" charset="0"/>
                  <a:buChar char="•"/>
                </a:pPr>
                <a:r>
                  <a:rPr lang="fr-FR" dirty="0"/>
                  <a:t>La FEM induite est d’autant plus élevée que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rapide.</a:t>
                </a:r>
              </a:p>
              <a:p>
                <a:pPr marL="285750" indent="-285750" algn="just">
                  <a:buFont typeface="Arial" panose="020B0604020202020204" pitchFamily="34" charset="0"/>
                  <a:buChar char="•"/>
                </a:pPr>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659320" y="726153"/>
                <a:ext cx="11216994" cy="3509038"/>
              </a:xfrm>
              <a:prstGeom prst="rect">
                <a:avLst/>
              </a:prstGeom>
              <a:blipFill>
                <a:blip r:embed="rId2"/>
                <a:stretch>
                  <a:fillRect l="-380" t="-692"/>
                </a:stretch>
              </a:blipFill>
            </p:spPr>
            <p:txBody>
              <a:bodyPr/>
              <a:lstStyle/>
              <a:p>
                <a:r>
                  <a:rPr lang="fr-FR">
                    <a:noFill/>
                  </a:rPr>
                  <a:t> </a:t>
                </a:r>
              </a:p>
            </p:txBody>
          </p:sp>
        </mc:Fallback>
      </mc:AlternateContent>
      <p:sp>
        <p:nvSpPr>
          <p:cNvPr id="6" name="Rectangle 5"/>
          <p:cNvSpPr/>
          <p:nvPr/>
        </p:nvSpPr>
        <p:spPr>
          <a:xfrm>
            <a:off x="4557432" y="232655"/>
            <a:ext cx="315919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FEM INDUITE DANS UN CIRCUIT</a:t>
            </a:r>
          </a:p>
        </p:txBody>
      </p:sp>
      <p:pic>
        <p:nvPicPr>
          <p:cNvPr id="2" name="Image 1"/>
          <p:cNvPicPr>
            <a:picLocks noChangeAspect="1"/>
          </p:cNvPicPr>
          <p:nvPr/>
        </p:nvPicPr>
        <p:blipFill>
          <a:blip r:embed="rId3"/>
          <a:stretch>
            <a:fillRect/>
          </a:stretch>
        </p:blipFill>
        <p:spPr>
          <a:xfrm>
            <a:off x="2420158" y="4359357"/>
            <a:ext cx="7054024" cy="226451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01869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BE8CB55-C870-BD71-7D27-CA54BCBEC314}"/>
              </a:ext>
            </a:extLst>
          </p:cNvPr>
          <p:cNvSpPr txBox="1"/>
          <p:nvPr/>
        </p:nvSpPr>
        <p:spPr>
          <a:xfrm>
            <a:off x="5118100" y="323329"/>
            <a:ext cx="17526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LOI DE LAPLACE</a:t>
            </a:r>
          </a:p>
        </p:txBody>
      </p:sp>
      <p:sp>
        <p:nvSpPr>
          <p:cNvPr id="9" name="ZoneTexte 8">
            <a:extLst>
              <a:ext uri="{FF2B5EF4-FFF2-40B4-BE49-F238E27FC236}">
                <a16:creationId xmlns:a16="http://schemas.microsoft.com/office/drawing/2014/main" id="{498ACA6D-4705-3477-57E7-3DEF2399D1AA}"/>
              </a:ext>
            </a:extLst>
          </p:cNvPr>
          <p:cNvSpPr txBox="1"/>
          <p:nvPr/>
        </p:nvSpPr>
        <p:spPr>
          <a:xfrm>
            <a:off x="500063" y="999520"/>
            <a:ext cx="6096000"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Elle caractérise l’action d’un champ magnétique sur un conducteur traversé par un courant.</a:t>
            </a:r>
          </a:p>
          <a:p>
            <a:pPr>
              <a:lnSpc>
                <a:spcPct val="150000"/>
              </a:lnSpc>
            </a:pPr>
            <a:r>
              <a:rPr lang="fr-FR" dirty="0"/>
              <a:t>Soit un conducteur non magnétique </a:t>
            </a:r>
            <a:r>
              <a:rPr lang="fr-FR" dirty="0" smtClean="0"/>
              <a:t>traversé </a:t>
            </a:r>
            <a:r>
              <a:rPr lang="fr-FR" dirty="0"/>
              <a:t>par un courant I, </a:t>
            </a:r>
            <a:endParaRPr lang="fr-FR" dirty="0" smtClean="0"/>
          </a:p>
          <a:p>
            <a:pPr>
              <a:lnSpc>
                <a:spcPct val="150000"/>
              </a:lnSpc>
            </a:pPr>
            <a:r>
              <a:rPr lang="fr-FR" dirty="0" smtClean="0"/>
              <a:t>Il est placé </a:t>
            </a:r>
            <a:r>
              <a:rPr lang="fr-FR" dirty="0"/>
              <a:t>dans le champ développé par un aimant.</a:t>
            </a:r>
          </a:p>
          <a:p>
            <a:pPr>
              <a:lnSpc>
                <a:spcPct val="150000"/>
              </a:lnSpc>
            </a:pPr>
            <a:r>
              <a:rPr lang="fr-FR" dirty="0"/>
              <a:t>On constate que le conducteur se déplace de sa position d’équilibre.</a:t>
            </a:r>
          </a:p>
          <a:p>
            <a:pPr>
              <a:lnSpc>
                <a:spcPct val="150000"/>
              </a:lnSpc>
            </a:pPr>
            <a:r>
              <a:rPr lang="fr-FR" dirty="0"/>
              <a:t>Ce déplacement s’effectue sous l’effet d’une force appelée FORCE ELECTROMAGNETIQUE. </a:t>
            </a:r>
          </a:p>
        </p:txBody>
      </p:sp>
      <p:pic>
        <p:nvPicPr>
          <p:cNvPr id="3074" name="Picture 2" descr="La force de Laplace-cours et exercices">
            <a:extLst>
              <a:ext uri="{FF2B5EF4-FFF2-40B4-BE49-F238E27FC236}">
                <a16:creationId xmlns:a16="http://schemas.microsoft.com/office/drawing/2014/main" id="{C8C5CF7A-3B37-7987-A4AA-9B4CAD3A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619" y="1804084"/>
            <a:ext cx="4858379" cy="3131066"/>
          </a:xfrm>
          <a:prstGeom prst="rect">
            <a:avLst/>
          </a:prstGeom>
        </p:spPr>
        <p:style>
          <a:lnRef idx="2">
            <a:schemeClr val="accent2"/>
          </a:lnRef>
          <a:fillRef idx="1">
            <a:schemeClr val="lt1"/>
          </a:fillRef>
          <a:effectRef idx="0">
            <a:schemeClr val="accent2"/>
          </a:effectRef>
          <a:fontRef idx="minor">
            <a:schemeClr val="dk1"/>
          </a:fontRef>
        </p:style>
      </p:pic>
      <p:sp>
        <p:nvSpPr>
          <p:cNvPr id="13" name="ZoneTexte 12">
            <a:extLst>
              <a:ext uri="{FF2B5EF4-FFF2-40B4-BE49-F238E27FC236}">
                <a16:creationId xmlns:a16="http://schemas.microsoft.com/office/drawing/2014/main" id="{F5B1C704-CB6F-106E-5B52-BBFC7E92BC3D}"/>
              </a:ext>
            </a:extLst>
          </p:cNvPr>
          <p:cNvSpPr txBox="1"/>
          <p:nvPr/>
        </p:nvSpPr>
        <p:spPr>
          <a:xfrm>
            <a:off x="500063" y="4577137"/>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INTENSITE DE LA FORCE</a:t>
            </a:r>
          </a:p>
          <a:p>
            <a:pPr marL="285750" indent="-285750">
              <a:buFont typeface="Arial" panose="020B0604020202020204" pitchFamily="34" charset="0"/>
              <a:buChar char="•"/>
            </a:pPr>
            <a:r>
              <a:rPr lang="fr-FR" dirty="0"/>
              <a:t>B induction magnétique </a:t>
            </a:r>
          </a:p>
          <a:p>
            <a:pPr marL="285750" indent="-285750">
              <a:buFont typeface="Arial" panose="020B0604020202020204" pitchFamily="34" charset="0"/>
              <a:buChar char="•"/>
            </a:pPr>
            <a:r>
              <a:rPr lang="fr-FR" dirty="0"/>
              <a:t>I intensité dans le conducteur </a:t>
            </a:r>
          </a:p>
          <a:p>
            <a:pPr marL="285750" indent="-285750">
              <a:buFont typeface="Arial" panose="020B0604020202020204" pitchFamily="34" charset="0"/>
              <a:buChar char="•"/>
            </a:pPr>
            <a:r>
              <a:rPr lang="fr-FR" dirty="0"/>
              <a:t>L longueur du conducteur soumis au champ</a:t>
            </a:r>
          </a:p>
          <a:p>
            <a:pPr marL="285750" indent="-285750">
              <a:buFont typeface="Arial" panose="020B0604020202020204" pitchFamily="34" charset="0"/>
              <a:buChar char="•"/>
            </a:pPr>
            <a:r>
              <a:rPr lang="fr-FR" dirty="0"/>
              <a:t>L’intensité de la force est maximum lorsque le courant et l’induction sont perpendiculaires</a:t>
            </a:r>
          </a:p>
        </p:txBody>
      </p:sp>
    </p:spTree>
    <p:extLst>
      <p:ext uri="{BB962C8B-B14F-4D97-AF65-F5344CB8AC3E}">
        <p14:creationId xmlns:p14="http://schemas.microsoft.com/office/powerpoint/2010/main" val="41717385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stretch>
            <a:fillRect/>
          </a:stretch>
        </p:blipFill>
        <p:spPr>
          <a:xfrm>
            <a:off x="1373348" y="3540630"/>
            <a:ext cx="8584695" cy="2620684"/>
          </a:xfrm>
          <a:prstGeom prst="rect">
            <a:avLst/>
          </a:prstGeom>
        </p:spPr>
      </p:pic>
      <p:sp>
        <p:nvSpPr>
          <p:cNvPr id="4" name="Rectangle 3"/>
          <p:cNvSpPr/>
          <p:nvPr/>
        </p:nvSpPr>
        <p:spPr>
          <a:xfrm>
            <a:off x="178706" y="1117015"/>
            <a:ext cx="11288486"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si </a:t>
            </a:r>
            <a:r>
              <a:rPr lang="fr-FR" dirty="0"/>
              <a:t>aucun courant ne circule dans le solénoïde </a:t>
            </a:r>
            <a:r>
              <a:rPr lang="fr-FR" dirty="0" smtClean="0"/>
              <a:t>: le flux </a:t>
            </a:r>
            <a:r>
              <a:rPr lang="el-GR" dirty="0" smtClean="0"/>
              <a:t>ϕ</a:t>
            </a:r>
            <a:r>
              <a:rPr lang="fr-FR" dirty="0" smtClean="0"/>
              <a:t> </a:t>
            </a:r>
            <a:r>
              <a:rPr lang="fr-FR" dirty="0"/>
              <a:t>est </a:t>
            </a:r>
            <a:r>
              <a:rPr lang="fr-FR" dirty="0" smtClean="0"/>
              <a:t>nul</a:t>
            </a:r>
            <a:r>
              <a:rPr lang="fr-FR" dirty="0"/>
              <a:t>.</a:t>
            </a:r>
          </a:p>
          <a:p>
            <a:pPr marL="285750" indent="-285750">
              <a:buFont typeface="Arial" panose="020B0604020202020204" pitchFamily="34" charset="0"/>
              <a:buChar char="•"/>
            </a:pPr>
            <a:r>
              <a:rPr lang="fr-FR" dirty="0"/>
              <a:t>Fermons l'interrupteur K, un courant I s'établit dans le solénoïde, qui développe alors un flux. </a:t>
            </a:r>
            <a:endParaRPr lang="fr-FR" dirty="0" smtClean="0"/>
          </a:p>
          <a:p>
            <a:pPr marL="285750" indent="-285750">
              <a:buFont typeface="Arial" panose="020B0604020202020204" pitchFamily="34" charset="0"/>
              <a:buChar char="•"/>
            </a:pPr>
            <a:r>
              <a:rPr lang="fr-FR" dirty="0" smtClean="0"/>
              <a:t>On </a:t>
            </a:r>
            <a:r>
              <a:rPr lang="fr-FR" dirty="0"/>
              <a:t>passe donc (en théorie) instantanément d'un flux </a:t>
            </a:r>
            <a:r>
              <a:rPr lang="el-GR" dirty="0" smtClean="0"/>
              <a:t>ϕ</a:t>
            </a:r>
            <a:r>
              <a:rPr lang="fr-FR" baseline="-25000" dirty="0" smtClean="0"/>
              <a:t>0</a:t>
            </a:r>
            <a:r>
              <a:rPr lang="fr-FR" dirty="0" smtClean="0"/>
              <a:t> </a:t>
            </a:r>
            <a:r>
              <a:rPr lang="fr-FR" dirty="0"/>
              <a:t>à un flux </a:t>
            </a:r>
            <a:r>
              <a:rPr lang="el-GR" dirty="0" smtClean="0"/>
              <a:t>ϕ</a:t>
            </a:r>
            <a:r>
              <a:rPr lang="fr-FR" baseline="-25000" dirty="0" smtClean="0"/>
              <a:t>1</a:t>
            </a:r>
            <a:r>
              <a:rPr lang="fr-FR" dirty="0" smtClean="0"/>
              <a:t>.</a:t>
            </a:r>
            <a:endParaRPr lang="fr-FR" dirty="0"/>
          </a:p>
          <a:p>
            <a:pPr marL="285750" indent="-285750">
              <a:buFont typeface="Arial" panose="020B0604020202020204" pitchFamily="34" charset="0"/>
              <a:buChar char="•"/>
            </a:pPr>
            <a:r>
              <a:rPr lang="fr-FR" dirty="0" smtClean="0"/>
              <a:t>Ce </a:t>
            </a:r>
            <a:r>
              <a:rPr lang="el-GR" dirty="0" smtClean="0"/>
              <a:t>Δϕ</a:t>
            </a:r>
            <a:r>
              <a:rPr lang="fr-FR" dirty="0" smtClean="0"/>
              <a:t> </a:t>
            </a:r>
            <a:r>
              <a:rPr lang="fr-FR" dirty="0"/>
              <a:t>génère une FEM induite e = </a:t>
            </a:r>
            <a:r>
              <a:rPr lang="el-GR" dirty="0" smtClean="0"/>
              <a:t>Δϕ</a:t>
            </a:r>
            <a:r>
              <a:rPr lang="fr-FR" dirty="0" smtClean="0"/>
              <a:t>/</a:t>
            </a:r>
            <a:r>
              <a:rPr lang="el-GR" dirty="0" smtClean="0"/>
              <a:t>Δ</a:t>
            </a:r>
            <a:r>
              <a:rPr lang="fr-FR" dirty="0" smtClean="0"/>
              <a:t>t </a:t>
            </a:r>
            <a:r>
              <a:rPr lang="fr-FR" dirty="0"/>
              <a:t>(loi de Faraday), </a:t>
            </a:r>
            <a:endParaRPr lang="fr-FR" dirty="0" smtClean="0"/>
          </a:p>
          <a:p>
            <a:pPr marL="285750" indent="-285750">
              <a:buFont typeface="Arial" panose="020B0604020202020204" pitchFamily="34" charset="0"/>
              <a:buChar char="•"/>
            </a:pPr>
            <a:r>
              <a:rPr lang="fr-FR" dirty="0" smtClean="0"/>
              <a:t>mais </a:t>
            </a:r>
            <a:r>
              <a:rPr lang="fr-FR" dirty="0"/>
              <a:t>cette FEM induite se développe de telle manière qu'en accord avec la loi de </a:t>
            </a:r>
            <a:r>
              <a:rPr lang="fr-FR" dirty="0" smtClean="0"/>
              <a:t>Lenz: </a:t>
            </a:r>
            <a:r>
              <a:rPr lang="fr-FR" dirty="0"/>
              <a:t>elle s'oppose à la cause qui lui a donné </a:t>
            </a:r>
            <a:r>
              <a:rPr lang="fr-FR" dirty="0" smtClean="0"/>
              <a:t>naissance.</a:t>
            </a:r>
            <a:endParaRPr lang="fr-FR" dirty="0"/>
          </a:p>
          <a:p>
            <a:pPr marL="285750" indent="-285750">
              <a:buFont typeface="Arial" panose="020B0604020202020204" pitchFamily="34" charset="0"/>
              <a:buChar char="•"/>
            </a:pPr>
            <a:r>
              <a:rPr lang="fr-FR" dirty="0" smtClean="0"/>
              <a:t>Tout </a:t>
            </a:r>
            <a:r>
              <a:rPr lang="fr-FR" dirty="0"/>
              <a:t>se passe alors comme si un courant induit (i) venait s'opposer au courant (I) générant le flux.</a:t>
            </a:r>
          </a:p>
        </p:txBody>
      </p:sp>
      <p:sp>
        <p:nvSpPr>
          <p:cNvPr id="6" name="Rectangle 5"/>
          <p:cNvSpPr/>
          <p:nvPr/>
        </p:nvSpPr>
        <p:spPr>
          <a:xfrm>
            <a:off x="5024814" y="239197"/>
            <a:ext cx="1596271" cy="369332"/>
          </a:xfrm>
          <a:prstGeom prst="rect">
            <a:avLst/>
          </a:prstGeom>
        </p:spPr>
        <p:txBody>
          <a:bodyPr wrap="none">
            <a:spAutoFit/>
          </a:bodyPr>
          <a:lstStyle/>
          <a:p>
            <a:r>
              <a:rPr lang="fr-FR" dirty="0"/>
              <a:t>Auto-induction</a:t>
            </a:r>
          </a:p>
        </p:txBody>
      </p:sp>
    </p:spTree>
    <p:extLst>
      <p:ext uri="{BB962C8B-B14F-4D97-AF65-F5344CB8AC3E}">
        <p14:creationId xmlns:p14="http://schemas.microsoft.com/office/powerpoint/2010/main" val="2258922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3771" y="887675"/>
            <a:ext cx="10580914"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Donc le courant I ne prendra pas instantanément sa valeur maximale (E/R).</a:t>
            </a:r>
          </a:p>
          <a:p>
            <a:pPr marL="285750" indent="-285750">
              <a:lnSpc>
                <a:spcPct val="150000"/>
              </a:lnSpc>
              <a:buFont typeface="Arial" panose="020B0604020202020204" pitchFamily="34" charset="0"/>
              <a:buChar char="•"/>
            </a:pPr>
            <a:r>
              <a:rPr lang="fr-FR" dirty="0" smtClean="0"/>
              <a:t>A </a:t>
            </a:r>
            <a:r>
              <a:rPr lang="fr-FR" dirty="0"/>
              <a:t>l'ouverture de K, on part d'un flux maximum qui devrait passer à zéro dès l'interruption du courant </a:t>
            </a:r>
            <a:endParaRPr lang="fr-FR" dirty="0" smtClean="0"/>
          </a:p>
          <a:p>
            <a:pPr marL="285750" indent="-285750">
              <a:lnSpc>
                <a:spcPct val="150000"/>
              </a:lnSpc>
              <a:buFont typeface="Arial" panose="020B0604020202020204" pitchFamily="34" charset="0"/>
              <a:buChar char="•"/>
            </a:pPr>
            <a:r>
              <a:rPr lang="fr-FR" dirty="0" smtClean="0"/>
              <a:t>pour </a:t>
            </a:r>
            <a:r>
              <a:rPr lang="fr-FR" dirty="0"/>
              <a:t>les mêmes raisons, le courant ne pourra pas s'annuler instantanément.</a:t>
            </a:r>
          </a:p>
        </p:txBody>
      </p:sp>
      <p:sp>
        <p:nvSpPr>
          <p:cNvPr id="5" name="Rectangle 4"/>
          <p:cNvSpPr/>
          <p:nvPr/>
        </p:nvSpPr>
        <p:spPr>
          <a:xfrm>
            <a:off x="5024814" y="239197"/>
            <a:ext cx="1596271" cy="369332"/>
          </a:xfrm>
          <a:prstGeom prst="rect">
            <a:avLst/>
          </a:prstGeom>
        </p:spPr>
        <p:txBody>
          <a:bodyPr wrap="none">
            <a:spAutoFit/>
          </a:bodyPr>
          <a:lstStyle/>
          <a:p>
            <a:r>
              <a:rPr lang="fr-FR" dirty="0"/>
              <a:t>Auto-induction</a:t>
            </a:r>
          </a:p>
        </p:txBody>
      </p:sp>
      <p:pic>
        <p:nvPicPr>
          <p:cNvPr id="6" name="Image 5"/>
          <p:cNvPicPr>
            <a:picLocks noChangeAspect="1"/>
          </p:cNvPicPr>
          <p:nvPr/>
        </p:nvPicPr>
        <p:blipFill>
          <a:blip r:embed="rId2"/>
          <a:stretch>
            <a:fillRect/>
          </a:stretch>
        </p:blipFill>
        <p:spPr>
          <a:xfrm>
            <a:off x="3498170" y="2462689"/>
            <a:ext cx="4924759" cy="2149863"/>
          </a:xfrm>
          <a:prstGeom prst="rect">
            <a:avLst/>
          </a:prstGeom>
        </p:spPr>
        <p:style>
          <a:lnRef idx="2">
            <a:schemeClr val="accent2"/>
          </a:lnRef>
          <a:fillRef idx="1">
            <a:schemeClr val="lt1"/>
          </a:fillRef>
          <a:effectRef idx="0">
            <a:schemeClr val="accent2"/>
          </a:effectRef>
          <a:fontRef idx="minor">
            <a:schemeClr val="dk1"/>
          </a:fontRef>
        </p:style>
      </p:pic>
      <p:pic>
        <p:nvPicPr>
          <p:cNvPr id="7" name="Image 6"/>
          <p:cNvPicPr>
            <a:picLocks noChangeAspect="1"/>
          </p:cNvPicPr>
          <p:nvPr/>
        </p:nvPicPr>
        <p:blipFill>
          <a:blip r:embed="rId3"/>
          <a:stretch>
            <a:fillRect/>
          </a:stretch>
        </p:blipFill>
        <p:spPr>
          <a:xfrm>
            <a:off x="2773389" y="5035674"/>
            <a:ext cx="6099120" cy="103208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668228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81829" y="931485"/>
                <a:ext cx="8403825"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Toutes </a:t>
                </a:r>
                <a:r>
                  <a:rPr lang="fr-FR" dirty="0"/>
                  <a:t>pièces métalliques soumises à des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deviennent le siège de courants induits. </a:t>
                </a:r>
                <a:endParaRPr lang="fr-FR" dirty="0" smtClean="0"/>
              </a:p>
              <a:p>
                <a:pPr marL="285750" indent="-285750" algn="just">
                  <a:lnSpc>
                    <a:spcPct val="150000"/>
                  </a:lnSpc>
                  <a:buFont typeface="Arial" panose="020B0604020202020204" pitchFamily="34" charset="0"/>
                  <a:buChar char="•"/>
                </a:pPr>
                <a:r>
                  <a:rPr lang="fr-FR" dirty="0" smtClean="0"/>
                  <a:t>On donne </a:t>
                </a:r>
                <a:r>
                  <a:rPr lang="fr-FR" dirty="0"/>
                  <a:t>le nom de courants de Foucault aux courants induits qui se développent dans </a:t>
                </a:r>
                <a:r>
                  <a:rPr lang="fr-FR" dirty="0" smtClean="0"/>
                  <a:t>la masse </a:t>
                </a:r>
                <a:r>
                  <a:rPr lang="fr-FR" dirty="0"/>
                  <a:t>même du conducteur.</a:t>
                </a:r>
              </a:p>
              <a:p>
                <a:pPr marL="285750" indent="-285750" algn="just">
                  <a:lnSpc>
                    <a:spcPct val="150000"/>
                  </a:lnSpc>
                  <a:buFont typeface="Arial" panose="020B0604020202020204" pitchFamily="34" charset="0"/>
                  <a:buChar char="•"/>
                </a:pPr>
                <a:r>
                  <a:rPr lang="fr-FR" dirty="0"/>
                  <a:t>L’intensité de ces courants est très grande, dans ce milieu de faible résistance ohmique, </a:t>
                </a:r>
                <a:r>
                  <a:rPr lang="fr-FR" dirty="0" smtClean="0"/>
                  <a:t>ce qui </a:t>
                </a:r>
                <a:r>
                  <a:rPr lang="fr-FR" dirty="0"/>
                  <a:t>correspond à une perte d’énergie, et à une diminution du rendement des équipements.</a:t>
                </a:r>
              </a:p>
              <a:p>
                <a:pPr marL="285750" indent="-285750" algn="just">
                  <a:lnSpc>
                    <a:spcPct val="150000"/>
                  </a:lnSpc>
                  <a:buFont typeface="Arial" panose="020B0604020202020204" pitchFamily="34" charset="0"/>
                  <a:buChar char="•"/>
                </a:pPr>
                <a:r>
                  <a:rPr lang="fr-FR" dirty="0"/>
                  <a:t>Les pertes par hystérésis et courants de Foucault sont appelées pertes dans le </a:t>
                </a:r>
                <a:r>
                  <a:rPr lang="fr-FR" dirty="0" smtClean="0"/>
                  <a:t>fer.</a:t>
                </a:r>
                <a:endParaRPr lang="fr-FR" dirty="0"/>
              </a:p>
              <a:p>
                <a:pPr marL="285750" indent="-285750" algn="just">
                  <a:lnSpc>
                    <a:spcPct val="150000"/>
                  </a:lnSpc>
                  <a:buFont typeface="Arial" panose="020B0604020202020204" pitchFamily="34" charset="0"/>
                  <a:buChar char="•"/>
                </a:pPr>
                <a:r>
                  <a:rPr lang="fr-FR" dirty="0"/>
                  <a:t>Si l’on veut réduire ces pertes, il faut remplacer les </a:t>
                </a:r>
                <a:r>
                  <a:rPr lang="fr-FR" dirty="0" smtClean="0"/>
                  <a:t>pièces massives </a:t>
                </a:r>
                <a:r>
                  <a:rPr lang="fr-FR" dirty="0"/>
                  <a:t>par des empilages de tôles isolées entre elles </a:t>
                </a:r>
                <a:r>
                  <a:rPr lang="fr-FR" dirty="0" smtClean="0"/>
                  <a:t>ce qui </a:t>
                </a:r>
                <a:r>
                  <a:rPr lang="fr-FR" dirty="0"/>
                  <a:t>accroît la résistance ohmique de la pièce métallique </a:t>
                </a:r>
                <a:r>
                  <a:rPr lang="fr-FR" dirty="0" smtClean="0"/>
                  <a:t>et par </a:t>
                </a:r>
                <a:r>
                  <a:rPr lang="fr-FR" dirty="0"/>
                  <a:t>conséquent, une réduction des courants induits.</a:t>
                </a:r>
              </a:p>
              <a:p>
                <a:pPr marL="285750" indent="-285750" algn="just">
                  <a:lnSpc>
                    <a:spcPct val="150000"/>
                  </a:lnSpc>
                  <a:buFont typeface="Arial" panose="020B0604020202020204" pitchFamily="34" charset="0"/>
                  <a:buChar char="•"/>
                </a:pPr>
                <a:r>
                  <a:rPr lang="fr-FR" dirty="0"/>
                  <a:t>Précisons que les pertes par hystérésis et courants </a:t>
                </a:r>
                <a:r>
                  <a:rPr lang="fr-FR" dirty="0" smtClean="0"/>
                  <a:t>de Foucault </a:t>
                </a:r>
                <a:r>
                  <a:rPr lang="fr-FR" dirty="0"/>
                  <a:t>sont </a:t>
                </a:r>
                <a:r>
                  <a:rPr lang="fr-FR" dirty="0" smtClean="0"/>
                  <a:t>particulièrement </a:t>
                </a:r>
                <a:r>
                  <a:rPr lang="fr-FR" dirty="0"/>
                  <a:t>actives en courant alternatif.</a:t>
                </a:r>
              </a:p>
            </p:txBody>
          </p:sp>
        </mc:Choice>
        <mc:Fallback xmlns="">
          <p:sp>
            <p:nvSpPr>
              <p:cNvPr id="5" name="Rectangle 4"/>
              <p:cNvSpPr>
                <a:spLocks noRot="1" noChangeAspect="1" noMove="1" noResize="1" noEditPoints="1" noAdjustHandles="1" noChangeArrowheads="1" noChangeShapeType="1" noTextEdit="1"/>
              </p:cNvSpPr>
              <p:nvPr/>
            </p:nvSpPr>
            <p:spPr>
              <a:xfrm>
                <a:off x="381829" y="931485"/>
                <a:ext cx="8403825" cy="5493812"/>
              </a:xfrm>
              <a:prstGeom prst="rect">
                <a:avLst/>
              </a:prstGeom>
              <a:blipFill>
                <a:blip r:embed="rId2"/>
                <a:stretch>
                  <a:fillRect l="-435" r="-507"/>
                </a:stretch>
              </a:blipFill>
            </p:spPr>
            <p:txBody>
              <a:bodyPr/>
              <a:lstStyle/>
              <a:p>
                <a:r>
                  <a:rPr lang="fr-FR">
                    <a:noFill/>
                  </a:rPr>
                  <a:t> </a:t>
                </a:r>
              </a:p>
            </p:txBody>
          </p:sp>
        </mc:Fallback>
      </mc:AlternateContent>
      <p:pic>
        <p:nvPicPr>
          <p:cNvPr id="2" name="Image 1"/>
          <p:cNvPicPr>
            <a:picLocks noChangeAspect="1"/>
          </p:cNvPicPr>
          <p:nvPr/>
        </p:nvPicPr>
        <p:blipFill>
          <a:blip r:embed="rId3"/>
          <a:stretch>
            <a:fillRect/>
          </a:stretch>
        </p:blipFill>
        <p:spPr>
          <a:xfrm>
            <a:off x="9181070" y="2204606"/>
            <a:ext cx="2862382" cy="3213429"/>
          </a:xfrm>
          <a:prstGeom prst="rect">
            <a:avLst/>
          </a:prstGeom>
        </p:spPr>
      </p:pic>
      <p:sp>
        <p:nvSpPr>
          <p:cNvPr id="4" name="Rectangle 3"/>
          <p:cNvSpPr/>
          <p:nvPr/>
        </p:nvSpPr>
        <p:spPr>
          <a:xfrm>
            <a:off x="4583741" y="348734"/>
            <a:ext cx="2587440" cy="369332"/>
          </a:xfrm>
          <a:prstGeom prst="rect">
            <a:avLst/>
          </a:prstGeom>
        </p:spPr>
        <p:txBody>
          <a:bodyPr wrap="none">
            <a:spAutoFit/>
          </a:bodyPr>
          <a:lstStyle/>
          <a:p>
            <a:r>
              <a:rPr lang="fr-FR" dirty="0"/>
              <a:t>COURANTS DE FOUCAULT</a:t>
            </a:r>
          </a:p>
        </p:txBody>
      </p:sp>
    </p:spTree>
    <p:extLst>
      <p:ext uri="{BB962C8B-B14F-4D97-AF65-F5344CB8AC3E}">
        <p14:creationId xmlns:p14="http://schemas.microsoft.com/office/powerpoint/2010/main" val="2466025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D16C86A8-A916-B87F-9D5B-A4AB3F12157D}"/>
              </a:ext>
            </a:extLst>
          </p:cNvPr>
          <p:cNvSpPr txBox="1"/>
          <p:nvPr/>
        </p:nvSpPr>
        <p:spPr>
          <a:xfrm>
            <a:off x="2779660" y="30129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ZoneTexte 1">
            <a:extLst>
              <a:ext uri="{FF2B5EF4-FFF2-40B4-BE49-F238E27FC236}">
                <a16:creationId xmlns:a16="http://schemas.microsoft.com/office/drawing/2014/main" id="{77A20F7B-6E43-1A24-2BFA-6C109BF5C4EB}"/>
              </a:ext>
            </a:extLst>
          </p:cNvPr>
          <p:cNvSpPr txBox="1"/>
          <p:nvPr/>
        </p:nvSpPr>
        <p:spPr>
          <a:xfrm>
            <a:off x="3474287" y="1767189"/>
            <a:ext cx="4534096" cy="223073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Trois formes d'énergie sont utilisées à bord :</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Hydraulique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Pneumatique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Electrique</a:t>
            </a:r>
            <a:endParaRPr kumimoji="0" lang="fr-FR" altLang="fr-FR"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376743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9630862" y="1243628"/>
            <a:ext cx="1702800" cy="1226080"/>
          </a:xfrm>
          <a:prstGeom prst="rect">
            <a:avLst/>
          </a:prstGeom>
        </p:spPr>
      </p:pic>
      <p:sp>
        <p:nvSpPr>
          <p:cNvPr id="4" name="Rectangle 3"/>
          <p:cNvSpPr/>
          <p:nvPr/>
        </p:nvSpPr>
        <p:spPr>
          <a:xfrm>
            <a:off x="647342" y="1083708"/>
            <a:ext cx="8223080"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Dans </a:t>
            </a:r>
            <a:r>
              <a:rPr lang="fr-FR" dirty="0"/>
              <a:t>ce type de porte, la sortie est à 1 si entrée 1 ET entrée 2 sont à 1. </a:t>
            </a:r>
            <a:endParaRPr lang="fr-FR" dirty="0" smtClean="0"/>
          </a:p>
          <a:p>
            <a:pPr marL="285750" indent="-285750">
              <a:lnSpc>
                <a:spcPct val="150000"/>
              </a:lnSpc>
              <a:buFont typeface="Arial" panose="020B0604020202020204" pitchFamily="34" charset="0"/>
              <a:buChar char="•"/>
            </a:pPr>
            <a:r>
              <a:rPr lang="fr-FR" dirty="0" smtClean="0"/>
              <a:t>Cette </a:t>
            </a:r>
            <a:r>
              <a:rPr lang="fr-FR" dirty="0"/>
              <a:t>porte logique correspond à deux interrupteurs </a:t>
            </a:r>
            <a:r>
              <a:rPr lang="fr-FR" dirty="0" smtClean="0"/>
              <a:t>connectés </a:t>
            </a:r>
            <a:r>
              <a:rPr lang="fr-FR" dirty="0"/>
              <a:t>en série.</a:t>
            </a:r>
          </a:p>
          <a:p>
            <a:pPr marL="285750" indent="-285750">
              <a:lnSpc>
                <a:spcPct val="150000"/>
              </a:lnSpc>
              <a:buFont typeface="Arial" panose="020B0604020202020204" pitchFamily="34" charset="0"/>
              <a:buChar char="•"/>
            </a:pPr>
            <a:r>
              <a:rPr lang="fr-FR" dirty="0" smtClean="0"/>
              <a:t>La </a:t>
            </a:r>
            <a:r>
              <a:rPr lang="fr-FR" dirty="0"/>
              <a:t>lampe S est alimentée (état 1 ) seulement si A ET B sont fermés (état 1 ).</a:t>
            </a:r>
          </a:p>
          <a:p>
            <a:pPr marL="285750" indent="-285750">
              <a:lnSpc>
                <a:spcPct val="150000"/>
              </a:lnSpc>
              <a:buFont typeface="Arial" panose="020B0604020202020204" pitchFamily="34" charset="0"/>
              <a:buChar char="•"/>
            </a:pPr>
            <a:r>
              <a:rPr lang="fr-FR" dirty="0"/>
              <a:t>Chacun des interrupteurs peut prendre un état 0 (ouvert) ou un état </a:t>
            </a:r>
            <a:r>
              <a:rPr lang="fr-FR" dirty="0" smtClean="0"/>
              <a:t>1 (fermé).</a:t>
            </a:r>
          </a:p>
          <a:p>
            <a:pPr marL="285750" indent="-285750">
              <a:lnSpc>
                <a:spcPct val="150000"/>
              </a:lnSpc>
              <a:buFont typeface="Arial" panose="020B0604020202020204" pitchFamily="34" charset="0"/>
              <a:buChar char="•"/>
            </a:pPr>
            <a:r>
              <a:rPr lang="fr-FR" dirty="0" smtClean="0"/>
              <a:t>Regroupons </a:t>
            </a:r>
            <a:r>
              <a:rPr lang="fr-FR" dirty="0"/>
              <a:t>ces possibilités au sein d'un </a:t>
            </a:r>
            <a:r>
              <a:rPr lang="fr-FR" dirty="0" smtClean="0"/>
              <a:t>tableau: </a:t>
            </a:r>
            <a:r>
              <a:rPr lang="fr-FR" b="1" dirty="0" smtClean="0"/>
              <a:t>Table </a:t>
            </a:r>
            <a:r>
              <a:rPr lang="fr-FR" b="1" dirty="0"/>
              <a:t>de vérité de la fonction </a:t>
            </a:r>
            <a:r>
              <a:rPr lang="fr-FR" b="1" dirty="0" smtClean="0"/>
              <a:t>ET</a:t>
            </a:r>
            <a:r>
              <a:rPr lang="fr-FR" dirty="0" smtClean="0"/>
              <a:t>.</a:t>
            </a:r>
            <a:endParaRPr lang="fr-FR" dirty="0"/>
          </a:p>
        </p:txBody>
      </p:sp>
      <p:sp>
        <p:nvSpPr>
          <p:cNvPr id="5" name="Rectangle 4"/>
          <p:cNvSpPr/>
          <p:nvPr/>
        </p:nvSpPr>
        <p:spPr>
          <a:xfrm>
            <a:off x="4003451" y="533081"/>
            <a:ext cx="3289747" cy="369332"/>
          </a:xfrm>
          <a:prstGeom prst="rect">
            <a:avLst/>
          </a:prstGeom>
        </p:spPr>
        <p:txBody>
          <a:bodyPr wrap="none">
            <a:spAutoFit/>
          </a:bodyPr>
          <a:lstStyle/>
          <a:p>
            <a:r>
              <a:rPr lang="fr-FR" dirty="0"/>
              <a:t>Fonction ET (« AND », en anglais)</a:t>
            </a:r>
          </a:p>
        </p:txBody>
      </p:sp>
      <p:pic>
        <p:nvPicPr>
          <p:cNvPr id="7" name="Image 6"/>
          <p:cNvPicPr>
            <a:picLocks noChangeAspect="1"/>
          </p:cNvPicPr>
          <p:nvPr/>
        </p:nvPicPr>
        <p:blipFill rotWithShape="1">
          <a:blip r:embed="rId3"/>
          <a:srcRect l="29004" r="25970"/>
          <a:stretch/>
        </p:blipFill>
        <p:spPr>
          <a:xfrm>
            <a:off x="9513433" y="3908247"/>
            <a:ext cx="1937658" cy="1132960"/>
          </a:xfrm>
          <a:prstGeom prst="rect">
            <a:avLst/>
          </a:prstGeom>
        </p:spPr>
      </p:pic>
      <p:pic>
        <p:nvPicPr>
          <p:cNvPr id="8" name="Image 7"/>
          <p:cNvPicPr>
            <a:picLocks noChangeAspect="1"/>
          </p:cNvPicPr>
          <p:nvPr/>
        </p:nvPicPr>
        <p:blipFill>
          <a:blip r:embed="rId4"/>
          <a:stretch>
            <a:fillRect/>
          </a:stretch>
        </p:blipFill>
        <p:spPr>
          <a:xfrm>
            <a:off x="1353127" y="3690506"/>
            <a:ext cx="6811511" cy="1848570"/>
          </a:xfrm>
          <a:prstGeom prst="rect">
            <a:avLst/>
          </a:prstGeom>
        </p:spPr>
      </p:pic>
      <p:sp>
        <p:nvSpPr>
          <p:cNvPr id="9" name="Rectangle 8"/>
          <p:cNvSpPr/>
          <p:nvPr/>
        </p:nvSpPr>
        <p:spPr>
          <a:xfrm>
            <a:off x="9179501" y="5169744"/>
            <a:ext cx="2605521" cy="369332"/>
          </a:xfrm>
          <a:prstGeom prst="rect">
            <a:avLst/>
          </a:prstGeom>
        </p:spPr>
        <p:txBody>
          <a:bodyPr wrap="none">
            <a:spAutoFit/>
          </a:bodyPr>
          <a:lstStyle/>
          <a:p>
            <a:r>
              <a:rPr lang="fr-FR" dirty="0"/>
              <a:t>Symbole de la fonction ET</a:t>
            </a:r>
          </a:p>
        </p:txBody>
      </p:sp>
      <p:sp>
        <p:nvSpPr>
          <p:cNvPr id="10" name="ZoneTexte 9"/>
          <p:cNvSpPr txBox="1"/>
          <p:nvPr/>
        </p:nvSpPr>
        <p:spPr>
          <a:xfrm>
            <a:off x="4876571" y="83695"/>
            <a:ext cx="186168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smtClean="0"/>
              <a:t>Circuits logiques</a:t>
            </a:r>
            <a:endParaRPr lang="fr-FR" dirty="0"/>
          </a:p>
        </p:txBody>
      </p:sp>
    </p:spTree>
    <p:extLst>
      <p:ext uri="{BB962C8B-B14F-4D97-AF65-F5344CB8AC3E}">
        <p14:creationId xmlns:p14="http://schemas.microsoft.com/office/powerpoint/2010/main" val="5256031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155280" y="3040308"/>
            <a:ext cx="5189453" cy="1483915"/>
          </a:xfrm>
          <a:prstGeom prst="rect">
            <a:avLst/>
          </a:prstGeom>
        </p:spPr>
      </p:pic>
      <p:sp>
        <p:nvSpPr>
          <p:cNvPr id="4" name="Rectangle 3"/>
          <p:cNvSpPr/>
          <p:nvPr/>
        </p:nvSpPr>
        <p:spPr>
          <a:xfrm>
            <a:off x="1502229" y="1582341"/>
            <a:ext cx="9165771" cy="8803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Dans </a:t>
            </a:r>
            <a:r>
              <a:rPr lang="fr-FR" dirty="0"/>
              <a:t>ce type de porte, la sortie est à 1, si l'entrée 1 OU l'entrée 2 est à 1. </a:t>
            </a:r>
            <a:endParaRPr lang="fr-FR" dirty="0" smtClean="0"/>
          </a:p>
          <a:p>
            <a:pPr>
              <a:lnSpc>
                <a:spcPct val="150000"/>
              </a:lnSpc>
            </a:pPr>
            <a:r>
              <a:rPr lang="fr-FR" dirty="0" smtClean="0"/>
              <a:t>Cette </a:t>
            </a:r>
            <a:r>
              <a:rPr lang="fr-FR" dirty="0"/>
              <a:t>porte logique correspond à deux interrupteurs </a:t>
            </a:r>
            <a:r>
              <a:rPr lang="fr-FR" dirty="0" smtClean="0"/>
              <a:t>connectés </a:t>
            </a:r>
            <a:r>
              <a:rPr lang="fr-FR" dirty="0"/>
              <a:t>en </a:t>
            </a:r>
            <a:r>
              <a:rPr lang="fr-FR" dirty="0" smtClean="0"/>
              <a:t>parallèle</a:t>
            </a:r>
            <a:endParaRPr lang="fr-FR" dirty="0"/>
          </a:p>
        </p:txBody>
      </p:sp>
      <p:sp>
        <p:nvSpPr>
          <p:cNvPr id="5" name="Rectangle 4"/>
          <p:cNvSpPr/>
          <p:nvPr/>
        </p:nvSpPr>
        <p:spPr>
          <a:xfrm>
            <a:off x="4518944" y="467797"/>
            <a:ext cx="3217612" cy="369332"/>
          </a:xfrm>
          <a:prstGeom prst="rect">
            <a:avLst/>
          </a:prstGeom>
        </p:spPr>
        <p:txBody>
          <a:bodyPr wrap="none">
            <a:spAutoFit/>
          </a:bodyPr>
          <a:lstStyle/>
          <a:p>
            <a:r>
              <a:rPr lang="fr-FR" dirty="0"/>
              <a:t>Fonction OU (« OR », en anglais)</a:t>
            </a:r>
          </a:p>
        </p:txBody>
      </p:sp>
      <p:pic>
        <p:nvPicPr>
          <p:cNvPr id="7" name="Image 6"/>
          <p:cNvPicPr>
            <a:picLocks noChangeAspect="1"/>
          </p:cNvPicPr>
          <p:nvPr/>
        </p:nvPicPr>
        <p:blipFill>
          <a:blip r:embed="rId3"/>
          <a:stretch>
            <a:fillRect/>
          </a:stretch>
        </p:blipFill>
        <p:spPr>
          <a:xfrm>
            <a:off x="8904514" y="2837714"/>
            <a:ext cx="2318656" cy="1686509"/>
          </a:xfrm>
          <a:prstGeom prst="rect">
            <a:avLst/>
          </a:prstGeom>
        </p:spPr>
      </p:pic>
      <p:pic>
        <p:nvPicPr>
          <p:cNvPr id="8" name="Image 7"/>
          <p:cNvPicPr>
            <a:picLocks noChangeAspect="1"/>
          </p:cNvPicPr>
          <p:nvPr/>
        </p:nvPicPr>
        <p:blipFill>
          <a:blip r:embed="rId4"/>
          <a:stretch>
            <a:fillRect/>
          </a:stretch>
        </p:blipFill>
        <p:spPr>
          <a:xfrm>
            <a:off x="5644415" y="2914055"/>
            <a:ext cx="3084558" cy="1483915"/>
          </a:xfrm>
          <a:prstGeom prst="rect">
            <a:avLst/>
          </a:prstGeom>
        </p:spPr>
      </p:pic>
      <p:sp>
        <p:nvSpPr>
          <p:cNvPr id="9" name="Rectangle 8"/>
          <p:cNvSpPr/>
          <p:nvPr/>
        </p:nvSpPr>
        <p:spPr>
          <a:xfrm>
            <a:off x="8949178" y="4602276"/>
            <a:ext cx="2229328" cy="276999"/>
          </a:xfrm>
          <a:prstGeom prst="rect">
            <a:avLst/>
          </a:prstGeom>
        </p:spPr>
        <p:txBody>
          <a:bodyPr wrap="none">
            <a:spAutoFit/>
          </a:bodyPr>
          <a:lstStyle/>
          <a:p>
            <a:r>
              <a:rPr lang="fr-FR" sz="1200" dirty="0"/>
              <a:t>Table de vérité de la fonction OU</a:t>
            </a:r>
          </a:p>
        </p:txBody>
      </p:sp>
    </p:spTree>
    <p:extLst>
      <p:ext uri="{BB962C8B-B14F-4D97-AF65-F5344CB8AC3E}">
        <p14:creationId xmlns:p14="http://schemas.microsoft.com/office/powerpoint/2010/main" val="35859322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5903048" y="3110770"/>
            <a:ext cx="3225095" cy="1743742"/>
          </a:xfrm>
          <a:prstGeom prst="rect">
            <a:avLst/>
          </a:prstGeom>
        </p:spPr>
      </p:pic>
      <p:sp>
        <p:nvSpPr>
          <p:cNvPr id="5" name="Rectangle 4"/>
          <p:cNvSpPr/>
          <p:nvPr/>
        </p:nvSpPr>
        <p:spPr>
          <a:xfrm>
            <a:off x="1964399" y="1359005"/>
            <a:ext cx="742997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Cette </a:t>
            </a:r>
            <a:r>
              <a:rPr lang="fr-FR" dirty="0"/>
              <a:t>fonction ne fait pas partie des quatre portes de base, </a:t>
            </a:r>
          </a:p>
          <a:p>
            <a:pPr marL="285750" indent="-285750">
              <a:lnSpc>
                <a:spcPct val="150000"/>
              </a:lnSpc>
              <a:buFont typeface="Arial" panose="020B0604020202020204" pitchFamily="34" charset="0"/>
              <a:buChar char="•"/>
            </a:pPr>
            <a:r>
              <a:rPr lang="fr-FR" dirty="0"/>
              <a:t>Sa fonction est très simple puisqu'elle se contente d'inverser l'entrée.</a:t>
            </a:r>
          </a:p>
        </p:txBody>
      </p:sp>
      <p:sp>
        <p:nvSpPr>
          <p:cNvPr id="6" name="Rectangle 5"/>
          <p:cNvSpPr/>
          <p:nvPr/>
        </p:nvSpPr>
        <p:spPr>
          <a:xfrm>
            <a:off x="4233592" y="555109"/>
            <a:ext cx="2524665" cy="369332"/>
          </a:xfrm>
          <a:prstGeom prst="rect">
            <a:avLst/>
          </a:prstGeom>
        </p:spPr>
        <p:txBody>
          <a:bodyPr wrap="none">
            <a:spAutoFit/>
          </a:bodyPr>
          <a:lstStyle/>
          <a:p>
            <a:r>
              <a:rPr lang="fr-FR" dirty="0"/>
              <a:t>Fonction inverse ou NON</a:t>
            </a:r>
          </a:p>
        </p:txBody>
      </p:sp>
      <p:pic>
        <p:nvPicPr>
          <p:cNvPr id="8" name="Image 7"/>
          <p:cNvPicPr>
            <a:picLocks noChangeAspect="1"/>
          </p:cNvPicPr>
          <p:nvPr/>
        </p:nvPicPr>
        <p:blipFill>
          <a:blip r:embed="rId3"/>
          <a:stretch>
            <a:fillRect/>
          </a:stretch>
        </p:blipFill>
        <p:spPr>
          <a:xfrm>
            <a:off x="1763486" y="3148076"/>
            <a:ext cx="2643943" cy="1706436"/>
          </a:xfrm>
          <a:prstGeom prst="rect">
            <a:avLst/>
          </a:prstGeom>
        </p:spPr>
      </p:pic>
    </p:spTree>
    <p:extLst>
      <p:ext uri="{BB962C8B-B14F-4D97-AF65-F5344CB8AC3E}">
        <p14:creationId xmlns:p14="http://schemas.microsoft.com/office/powerpoint/2010/main" val="41635626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138059" y="3796771"/>
            <a:ext cx="3693227" cy="2190371"/>
          </a:xfrm>
          <a:prstGeom prst="rect">
            <a:avLst/>
          </a:prstGeom>
        </p:spPr>
      </p:pic>
      <p:sp>
        <p:nvSpPr>
          <p:cNvPr id="5" name="Rectangle 4"/>
          <p:cNvSpPr/>
          <p:nvPr/>
        </p:nvSpPr>
        <p:spPr>
          <a:xfrm>
            <a:off x="4313300" y="219373"/>
            <a:ext cx="3565400" cy="369332"/>
          </a:xfrm>
          <a:prstGeom prst="rect">
            <a:avLst/>
          </a:prstGeom>
        </p:spPr>
        <p:txBody>
          <a:bodyPr wrap="none">
            <a:spAutoFit/>
          </a:bodyPr>
          <a:lstStyle/>
          <a:p>
            <a:r>
              <a:rPr lang="fr-FR" b="1" baseline="-25000" dirty="0">
                <a:solidFill>
                  <a:srgbClr val="000000"/>
                </a:solidFill>
                <a:latin typeface="Verdana" panose="020B0604030504040204" pitchFamily="34" charset="0"/>
              </a:rPr>
              <a:t>Fonction NON ET (ou NAND en anglais)</a:t>
            </a:r>
            <a:endParaRPr lang="fr-FR" sz="3600" dirty="0">
              <a:solidFill>
                <a:srgbClr val="000000"/>
              </a:solidFill>
              <a:latin typeface="Times New Roman" panose="02020603050405020304" pitchFamily="18" charset="0"/>
            </a:endParaRPr>
          </a:p>
        </p:txBody>
      </p:sp>
      <p:pic>
        <p:nvPicPr>
          <p:cNvPr id="7" name="Image 6"/>
          <p:cNvPicPr>
            <a:picLocks noChangeAspect="1"/>
          </p:cNvPicPr>
          <p:nvPr/>
        </p:nvPicPr>
        <p:blipFill>
          <a:blip r:embed="rId3"/>
          <a:stretch>
            <a:fillRect/>
          </a:stretch>
        </p:blipFill>
        <p:spPr>
          <a:xfrm>
            <a:off x="2517620" y="3796771"/>
            <a:ext cx="3198106" cy="2266572"/>
          </a:xfrm>
          <a:prstGeom prst="rect">
            <a:avLst/>
          </a:prstGeom>
        </p:spPr>
      </p:pic>
      <p:sp>
        <p:nvSpPr>
          <p:cNvPr id="8" name="Rectangle 7"/>
          <p:cNvSpPr/>
          <p:nvPr/>
        </p:nvSpPr>
        <p:spPr>
          <a:xfrm>
            <a:off x="2383972" y="1627334"/>
            <a:ext cx="8447314" cy="13388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Cette fonction est la combinaison d'une porte ET </a:t>
            </a:r>
            <a:r>
              <a:rPr lang="fr-FR" dirty="0" err="1"/>
              <a:t>et</a:t>
            </a:r>
            <a:r>
              <a:rPr lang="fr-FR" dirty="0"/>
              <a:t> d'une NON (porte ET dont on a inversé la sortie). </a:t>
            </a:r>
            <a:endParaRPr lang="fr-FR" dirty="0" smtClean="0"/>
          </a:p>
          <a:p>
            <a:pPr marL="285750" indent="-285750">
              <a:lnSpc>
                <a:spcPct val="150000"/>
              </a:lnSpc>
              <a:buFont typeface="Arial" panose="020B0604020202020204" pitchFamily="34" charset="0"/>
              <a:buChar char="•"/>
            </a:pPr>
            <a:r>
              <a:rPr lang="fr-FR" dirty="0" smtClean="0"/>
              <a:t>Le </a:t>
            </a:r>
            <a:r>
              <a:rPr lang="fr-FR" dirty="0"/>
              <a:t>symbole est celui de la porte ET, et le petit rond symbolise l'inversion de la sortie.</a:t>
            </a:r>
          </a:p>
        </p:txBody>
      </p:sp>
    </p:spTree>
    <p:extLst>
      <p:ext uri="{BB962C8B-B14F-4D97-AF65-F5344CB8AC3E}">
        <p14:creationId xmlns:p14="http://schemas.microsoft.com/office/powerpoint/2010/main" val="3389209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6723856" y="3414126"/>
            <a:ext cx="2617703" cy="1596551"/>
          </a:xfrm>
          <a:prstGeom prst="rect">
            <a:avLst/>
          </a:prstGeom>
        </p:spPr>
      </p:pic>
      <p:sp>
        <p:nvSpPr>
          <p:cNvPr id="5" name="Rectangle 4"/>
          <p:cNvSpPr/>
          <p:nvPr/>
        </p:nvSpPr>
        <p:spPr>
          <a:xfrm>
            <a:off x="4372120" y="555563"/>
            <a:ext cx="3642344" cy="369332"/>
          </a:xfrm>
          <a:prstGeom prst="rect">
            <a:avLst/>
          </a:prstGeom>
        </p:spPr>
        <p:txBody>
          <a:bodyPr wrap="none">
            <a:spAutoFit/>
          </a:bodyPr>
          <a:lstStyle/>
          <a:p>
            <a:r>
              <a:rPr lang="fr-FR" b="1" baseline="-25000" dirty="0">
                <a:solidFill>
                  <a:srgbClr val="000000"/>
                </a:solidFill>
                <a:latin typeface="Verdana" panose="020B0604030504040204" pitchFamily="34" charset="0"/>
              </a:rPr>
              <a:t>Fonction NON OU (« NOR », en anglais)</a:t>
            </a:r>
            <a:endParaRPr lang="fr-FR" sz="3600" dirty="0">
              <a:solidFill>
                <a:srgbClr val="000000"/>
              </a:solidFill>
              <a:latin typeface="Times New Roman" panose="02020603050405020304" pitchFamily="18" charset="0"/>
            </a:endParaRPr>
          </a:p>
        </p:txBody>
      </p:sp>
      <p:pic>
        <p:nvPicPr>
          <p:cNvPr id="7" name="Image 6"/>
          <p:cNvPicPr>
            <a:picLocks noChangeAspect="1"/>
          </p:cNvPicPr>
          <p:nvPr/>
        </p:nvPicPr>
        <p:blipFill>
          <a:blip r:embed="rId3"/>
          <a:stretch>
            <a:fillRect/>
          </a:stretch>
        </p:blipFill>
        <p:spPr>
          <a:xfrm>
            <a:off x="2026320" y="3414127"/>
            <a:ext cx="3002880" cy="1596551"/>
          </a:xfrm>
          <a:prstGeom prst="rect">
            <a:avLst/>
          </a:prstGeom>
        </p:spPr>
      </p:pic>
      <p:sp>
        <p:nvSpPr>
          <p:cNvPr id="8" name="Rectangle 7"/>
          <p:cNvSpPr/>
          <p:nvPr/>
        </p:nvSpPr>
        <p:spPr>
          <a:xfrm>
            <a:off x="2242456" y="1569346"/>
            <a:ext cx="8338457"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fonction </a:t>
            </a:r>
            <a:r>
              <a:rPr lang="fr-FR" dirty="0"/>
              <a:t>NON OU est la fonction complémentaire de la fonction OU</a:t>
            </a:r>
            <a:r>
              <a:rPr lang="fr-FR" dirty="0" smtClean="0"/>
              <a:t>.</a:t>
            </a:r>
            <a:endParaRPr lang="fr-FR" dirty="0"/>
          </a:p>
        </p:txBody>
      </p:sp>
    </p:spTree>
    <p:extLst>
      <p:ext uri="{BB962C8B-B14F-4D97-AF65-F5344CB8AC3E}">
        <p14:creationId xmlns:p14="http://schemas.microsoft.com/office/powerpoint/2010/main" val="18897186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rotWithShape="1">
          <a:blip r:embed="rId2"/>
          <a:srcRect l="3439" r="6736" b="6890"/>
          <a:stretch/>
        </p:blipFill>
        <p:spPr>
          <a:xfrm>
            <a:off x="2177142" y="3613963"/>
            <a:ext cx="2481944" cy="1947655"/>
          </a:xfrm>
          <a:prstGeom prst="rect">
            <a:avLst/>
          </a:prstGeom>
        </p:spPr>
      </p:pic>
      <p:sp>
        <p:nvSpPr>
          <p:cNvPr id="4" name="Rectangle 3"/>
          <p:cNvSpPr/>
          <p:nvPr/>
        </p:nvSpPr>
        <p:spPr>
          <a:xfrm>
            <a:off x="1349829" y="1530518"/>
            <a:ext cx="9097244" cy="8803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t>Pour </a:t>
            </a:r>
            <a:r>
              <a:rPr lang="fr-FR" dirty="0"/>
              <a:t>information, citons une </a:t>
            </a:r>
            <a:r>
              <a:rPr lang="fr-FR" dirty="0" smtClean="0"/>
              <a:t>autre. </a:t>
            </a:r>
            <a:r>
              <a:rPr lang="fr-FR" dirty="0"/>
              <a:t>Reprenons la table de vérité des fonctions ET </a:t>
            </a:r>
            <a:r>
              <a:rPr lang="fr-FR" dirty="0" err="1"/>
              <a:t>et</a:t>
            </a:r>
            <a:r>
              <a:rPr lang="fr-FR" dirty="0"/>
              <a:t> OU</a:t>
            </a:r>
            <a:r>
              <a:rPr lang="fr-FR" dirty="0" smtClean="0"/>
              <a:t>.</a:t>
            </a:r>
          </a:p>
          <a:p>
            <a:pPr marL="285750" indent="-285750">
              <a:lnSpc>
                <a:spcPct val="150000"/>
              </a:lnSpc>
              <a:buFont typeface="Arial" panose="020B0604020202020204" pitchFamily="34" charset="0"/>
              <a:buChar char="•"/>
            </a:pPr>
            <a:r>
              <a:rPr lang="fr-FR" dirty="0" smtClean="0"/>
              <a:t>C'est </a:t>
            </a:r>
            <a:r>
              <a:rPr lang="fr-FR" dirty="0"/>
              <a:t>une fonction OU dont la sortie S est à 1 si et seulement si une seule entrée est à 1</a:t>
            </a:r>
            <a:r>
              <a:rPr lang="fr-FR" dirty="0" smtClean="0"/>
              <a:t>.</a:t>
            </a:r>
            <a:endParaRPr lang="fr-FR" dirty="0"/>
          </a:p>
        </p:txBody>
      </p:sp>
      <p:sp>
        <p:nvSpPr>
          <p:cNvPr id="5" name="Rectangle 4"/>
          <p:cNvSpPr/>
          <p:nvPr/>
        </p:nvSpPr>
        <p:spPr>
          <a:xfrm>
            <a:off x="4372430" y="272534"/>
            <a:ext cx="2851999" cy="369332"/>
          </a:xfrm>
          <a:prstGeom prst="rect">
            <a:avLst/>
          </a:prstGeom>
        </p:spPr>
        <p:txBody>
          <a:bodyPr wrap="none">
            <a:spAutoFit/>
          </a:bodyPr>
          <a:lstStyle/>
          <a:p>
            <a:r>
              <a:rPr lang="fr-FR" dirty="0" smtClean="0"/>
              <a:t>Fonction OU </a:t>
            </a:r>
            <a:r>
              <a:rPr lang="fr-FR" dirty="0"/>
              <a:t>EXCLUSIF (XOR)</a:t>
            </a:r>
          </a:p>
        </p:txBody>
      </p:sp>
      <p:sp>
        <p:nvSpPr>
          <p:cNvPr id="6" name="Rectangle 5"/>
          <p:cNvSpPr/>
          <p:nvPr/>
        </p:nvSpPr>
        <p:spPr>
          <a:xfrm>
            <a:off x="1744610" y="5649397"/>
            <a:ext cx="3347007" cy="369332"/>
          </a:xfrm>
          <a:prstGeom prst="rect">
            <a:avLst/>
          </a:prstGeom>
        </p:spPr>
        <p:txBody>
          <a:bodyPr wrap="none">
            <a:spAutoFit/>
          </a:bodyPr>
          <a:lstStyle/>
          <a:p>
            <a:r>
              <a:rPr lang="fr-FR" dirty="0"/>
              <a:t>Table de vérité de la fonction XOR</a:t>
            </a:r>
          </a:p>
        </p:txBody>
      </p:sp>
      <p:pic>
        <p:nvPicPr>
          <p:cNvPr id="8" name="Image 7"/>
          <p:cNvPicPr>
            <a:picLocks noChangeAspect="1"/>
          </p:cNvPicPr>
          <p:nvPr/>
        </p:nvPicPr>
        <p:blipFill>
          <a:blip r:embed="rId3"/>
          <a:stretch>
            <a:fillRect/>
          </a:stretch>
        </p:blipFill>
        <p:spPr>
          <a:xfrm>
            <a:off x="6799354" y="3613964"/>
            <a:ext cx="3647719" cy="1917461"/>
          </a:xfrm>
          <a:prstGeom prst="rect">
            <a:avLst/>
          </a:prstGeom>
        </p:spPr>
      </p:pic>
    </p:spTree>
    <p:extLst>
      <p:ext uri="{BB962C8B-B14F-4D97-AF65-F5344CB8AC3E}">
        <p14:creationId xmlns:p14="http://schemas.microsoft.com/office/powerpoint/2010/main" val="56919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2601265" y="4160717"/>
            <a:ext cx="6935040" cy="2359040"/>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p:cNvSpPr/>
          <p:nvPr/>
        </p:nvSpPr>
        <p:spPr>
          <a:xfrm>
            <a:off x="391885" y="2026058"/>
            <a:ext cx="11375572"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Exemple </a:t>
            </a:r>
            <a:r>
              <a:rPr lang="fr-FR" b="1" dirty="0"/>
              <a:t>de circuit détection incendie </a:t>
            </a:r>
            <a:r>
              <a:rPr lang="fr-FR" b="1" dirty="0" smtClean="0"/>
              <a:t>moteur</a:t>
            </a:r>
          </a:p>
          <a:p>
            <a:r>
              <a:rPr lang="fr-FR" dirty="0" smtClean="0"/>
              <a:t>Le </a:t>
            </a:r>
            <a:r>
              <a:rPr lang="fr-FR" dirty="0"/>
              <a:t>circuit est basé sur deux boucles de détection </a:t>
            </a:r>
            <a:endParaRPr lang="fr-FR" dirty="0" smtClean="0"/>
          </a:p>
          <a:p>
            <a:r>
              <a:rPr lang="fr-FR" dirty="0" smtClean="0"/>
              <a:t>Si </a:t>
            </a:r>
            <a:r>
              <a:rPr lang="fr-FR" dirty="0"/>
              <a:t>les deux boucles sont d'accord, la sortie ET déclenche l'alarme incendie, </a:t>
            </a:r>
            <a:endParaRPr lang="fr-FR" dirty="0" smtClean="0"/>
          </a:p>
          <a:p>
            <a:r>
              <a:rPr lang="fr-FR" dirty="0" smtClean="0"/>
              <a:t>la </a:t>
            </a:r>
            <a:r>
              <a:rPr lang="fr-FR" dirty="0"/>
              <a:t>porte XOR reste à l'état 0, le voyant défaut est éteint.</a:t>
            </a:r>
          </a:p>
          <a:p>
            <a:r>
              <a:rPr lang="fr-FR" dirty="0" smtClean="0"/>
              <a:t>Si </a:t>
            </a:r>
            <a:r>
              <a:rPr lang="fr-FR" dirty="0"/>
              <a:t>une seule boucle présente un état 1 (défaut sur la boucle), la fonction ET interdit le déclenchement de l'alarme incendie et la fonction XOR allume le voyant défaut.</a:t>
            </a:r>
          </a:p>
        </p:txBody>
      </p:sp>
      <p:sp>
        <p:nvSpPr>
          <p:cNvPr id="5" name="Rectangle 4"/>
          <p:cNvSpPr/>
          <p:nvPr/>
        </p:nvSpPr>
        <p:spPr>
          <a:xfrm>
            <a:off x="4055166" y="129659"/>
            <a:ext cx="2621167" cy="369332"/>
          </a:xfrm>
          <a:prstGeom prst="rect">
            <a:avLst/>
          </a:prstGeom>
        </p:spPr>
        <p:txBody>
          <a:bodyPr wrap="none">
            <a:spAutoFit/>
          </a:bodyPr>
          <a:lstStyle/>
          <a:p>
            <a:r>
              <a:rPr lang="fr-FR" dirty="0"/>
              <a:t>Combinaison de fonctions</a:t>
            </a:r>
          </a:p>
        </p:txBody>
      </p:sp>
      <p:sp>
        <p:nvSpPr>
          <p:cNvPr id="6" name="Rectangle 5"/>
          <p:cNvSpPr/>
          <p:nvPr/>
        </p:nvSpPr>
        <p:spPr>
          <a:xfrm>
            <a:off x="468085" y="649852"/>
            <a:ext cx="11201401"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En assemblant différentes fonctions il est possible de créer des circuits complexes obéissant à une logique de fonctionnement.</a:t>
            </a:r>
          </a:p>
          <a:p>
            <a:pPr marL="285750" indent="-285750" algn="just">
              <a:buFont typeface="Arial" panose="020B0604020202020204" pitchFamily="34" charset="0"/>
              <a:buChar char="•"/>
            </a:pPr>
            <a:r>
              <a:rPr lang="fr-FR" dirty="0" smtClean="0"/>
              <a:t>Dans </a:t>
            </a:r>
            <a:r>
              <a:rPr lang="fr-FR" dirty="0"/>
              <a:t>un aéronef, on retrouve fréquemment ces assemblages pour la surveillance des systèmes et le déclenchement d'alarmes en cas de mauvais fonctionnement ou de mauvaise utilisation des systèmes.</a:t>
            </a:r>
          </a:p>
        </p:txBody>
      </p:sp>
    </p:spTree>
    <p:extLst>
      <p:ext uri="{BB962C8B-B14F-4D97-AF65-F5344CB8AC3E}">
        <p14:creationId xmlns:p14="http://schemas.microsoft.com/office/powerpoint/2010/main" val="1038016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Image 45">
            <a:extLst>
              <a:ext uri="{FF2B5EF4-FFF2-40B4-BE49-F238E27FC236}">
                <a16:creationId xmlns:a16="http://schemas.microsoft.com/office/drawing/2014/main" id="{E9A26D99-A388-EAFE-E2C1-48368A3D9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783013"/>
            <a:ext cx="1371600" cy="4286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16C86A8-A916-B87F-9D5B-A4AB3F12157D}"/>
              </a:ext>
            </a:extLst>
          </p:cNvPr>
          <p:cNvSpPr txBox="1"/>
          <p:nvPr/>
        </p:nvSpPr>
        <p:spPr>
          <a:xfrm>
            <a:off x="3215089" y="17066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5" name="ZoneTexte 14">
            <a:extLst>
              <a:ext uri="{FF2B5EF4-FFF2-40B4-BE49-F238E27FC236}">
                <a16:creationId xmlns:a16="http://schemas.microsoft.com/office/drawing/2014/main" id="{7243C0A2-D741-1650-6D46-4FC95085A4AD}"/>
              </a:ext>
            </a:extLst>
          </p:cNvPr>
          <p:cNvSpPr txBox="1"/>
          <p:nvPr/>
        </p:nvSpPr>
        <p:spPr>
          <a:xfrm>
            <a:off x="440673" y="1350309"/>
            <a:ext cx="7778041"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tabLst>
                <a:tab pos="660400" algn="l"/>
              </a:tabLst>
            </a:pPr>
            <a:r>
              <a:rPr kumimoji="0" lang="fr-FR" altLang="fr-FR" sz="1800" b="1" i="0" u="none" strike="noStrike" cap="none" normalizeH="0" baseline="0" dirty="0" smtClean="0">
                <a:ln>
                  <a:noFill/>
                </a:ln>
                <a:solidFill>
                  <a:schemeClr val="tx1"/>
                </a:solidFill>
                <a:effectLst/>
                <a:ea typeface="Times New Roman" panose="02020603050405020304" pitchFamily="18" charset="0"/>
              </a:rPr>
              <a:t>AVANTAGES</a:t>
            </a:r>
            <a:endParaRPr kumimoji="0" lang="fr-FR" altLang="fr-FR" sz="1100" b="1"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Permet de mettre en jeu les puissances les plus élevées;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lang="fr-FR" altLang="fr-FR" dirty="0">
                <a:solidFill>
                  <a:schemeClr val="tx1"/>
                </a:solidFill>
                <a:ea typeface="Times New Roman" panose="02020603050405020304" pitchFamily="18" charset="0"/>
              </a:rPr>
              <a:t>G</a:t>
            </a:r>
            <a:r>
              <a:rPr kumimoji="0" lang="fr-FR" altLang="fr-FR" sz="1800" b="0" i="0" u="none" strike="noStrike" cap="none" normalizeH="0" baseline="0" dirty="0">
                <a:ln>
                  <a:noFill/>
                </a:ln>
                <a:solidFill>
                  <a:schemeClr val="tx1"/>
                </a:solidFill>
                <a:effectLst/>
                <a:ea typeface="Times New Roman" panose="02020603050405020304" pitchFamily="18" charset="0"/>
              </a:rPr>
              <a:t>rande souplesse d'emploi;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son utilisation est de plus en plus généralisée:</a:t>
            </a: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gouvernes par l'intermédiaire des </a:t>
            </a:r>
            <a:r>
              <a:rPr kumimoji="0" lang="fr-FR" altLang="fr-FR" b="0" i="0" u="none" strike="noStrike" cap="none" normalizeH="0" baseline="0" dirty="0" err="1">
                <a:ln>
                  <a:noFill/>
                </a:ln>
                <a:solidFill>
                  <a:schemeClr val="tx1"/>
                </a:solidFill>
                <a:effectLst/>
                <a:ea typeface="Times New Roman" panose="02020603050405020304" pitchFamily="18" charset="0"/>
              </a:rPr>
              <a:t>servo-commandes</a:t>
            </a:r>
            <a:r>
              <a:rPr kumimoji="0" lang="fr-FR" altLang="fr-FR" b="0" i="0" u="none" strike="noStrike" cap="none" normalizeH="0" baseline="0" dirty="0">
                <a:ln>
                  <a:noFill/>
                </a:ln>
                <a:solidFill>
                  <a:schemeClr val="tx1"/>
                </a:solidFill>
                <a:effectLst/>
                <a:ea typeface="Times New Roman" panose="02020603050405020304" pitchFamily="18" charset="0"/>
              </a:rPr>
              <a:t>.</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 train d'atterrissage (sortie, rentrée, orientation de la roulette de nez).</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volets hypersustentateurs, rentrée, sortie.</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systèmes de freinage.</a:t>
            </a:r>
            <a:endParaRPr kumimoji="0" lang="fr-FR" altLang="fr-FR" sz="1100"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construction robuste,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sécurité de fonctionnement,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légèreté des organes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indépendance vis à vis des conditions extérieures, températures, pression</a:t>
            </a:r>
            <a:r>
              <a:rPr kumimoji="0" lang="fr-FR" altLang="fr-FR" sz="1800" b="0" i="0" u="none" strike="noStrike" cap="none" normalizeH="0" baseline="0" dirty="0" smtClean="0">
                <a:ln>
                  <a:noFill/>
                </a:ln>
                <a:solidFill>
                  <a:schemeClr val="tx1"/>
                </a:solidFill>
                <a:effectLst/>
                <a:ea typeface="Times New Roman" panose="02020603050405020304" pitchFamily="18" charset="0"/>
              </a:rPr>
              <a:t>.</a:t>
            </a:r>
            <a:endParaRPr kumimoji="0" lang="fr-FR" altLang="fr-FR" sz="1100" b="0" i="0" u="none" strike="noStrike" cap="none" normalizeH="0" baseline="0" dirty="0">
              <a:ln>
                <a:noFill/>
              </a:ln>
              <a:solidFill>
                <a:schemeClr val="tx1"/>
              </a:solidFill>
              <a:effectLst/>
            </a:endParaRPr>
          </a:p>
        </p:txBody>
      </p:sp>
      <p:sp>
        <p:nvSpPr>
          <p:cNvPr id="3" name="Rectangle 2"/>
          <p:cNvSpPr/>
          <p:nvPr/>
        </p:nvSpPr>
        <p:spPr>
          <a:xfrm>
            <a:off x="4762171" y="642648"/>
            <a:ext cx="247118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altLang="fr-FR" b="1" dirty="0">
                <a:ea typeface="Times New Roman" panose="02020603050405020304" pitchFamily="18" charset="0"/>
              </a:rPr>
              <a:t>ENERGIE HYDRAULIQUE</a:t>
            </a:r>
            <a:endParaRPr lang="en-US" dirty="0"/>
          </a:p>
        </p:txBody>
      </p:sp>
      <p:pic>
        <p:nvPicPr>
          <p:cNvPr id="5" name="Image 4"/>
          <p:cNvPicPr>
            <a:picLocks noChangeAspect="1"/>
          </p:cNvPicPr>
          <p:nvPr/>
        </p:nvPicPr>
        <p:blipFill>
          <a:blip r:embed="rId3"/>
          <a:stretch>
            <a:fillRect/>
          </a:stretch>
        </p:blipFill>
        <p:spPr>
          <a:xfrm>
            <a:off x="9124269" y="642648"/>
            <a:ext cx="2948374" cy="2107410"/>
          </a:xfrm>
          <a:prstGeom prst="rect">
            <a:avLst/>
          </a:prstGeom>
        </p:spPr>
      </p:pic>
      <p:pic>
        <p:nvPicPr>
          <p:cNvPr id="6" name="Image 5"/>
          <p:cNvPicPr>
            <a:picLocks noChangeAspect="1"/>
          </p:cNvPicPr>
          <p:nvPr/>
        </p:nvPicPr>
        <p:blipFill>
          <a:blip r:embed="rId4"/>
          <a:stretch>
            <a:fillRect/>
          </a:stretch>
        </p:blipFill>
        <p:spPr>
          <a:xfrm>
            <a:off x="9124268" y="2911475"/>
            <a:ext cx="2948374" cy="1743075"/>
          </a:xfrm>
          <a:prstGeom prst="rect">
            <a:avLst/>
          </a:prstGeom>
        </p:spPr>
      </p:pic>
      <p:pic>
        <p:nvPicPr>
          <p:cNvPr id="7" name="Image 6"/>
          <p:cNvPicPr>
            <a:picLocks noChangeAspect="1"/>
          </p:cNvPicPr>
          <p:nvPr/>
        </p:nvPicPr>
        <p:blipFill>
          <a:blip r:embed="rId5"/>
          <a:stretch>
            <a:fillRect/>
          </a:stretch>
        </p:blipFill>
        <p:spPr>
          <a:xfrm>
            <a:off x="9124268" y="4815967"/>
            <a:ext cx="2948374" cy="1847850"/>
          </a:xfrm>
          <a:prstGeom prst="rect">
            <a:avLst/>
          </a:prstGeom>
        </p:spPr>
      </p:pic>
    </p:spTree>
    <p:extLst>
      <p:ext uri="{BB962C8B-B14F-4D97-AF65-F5344CB8AC3E}">
        <p14:creationId xmlns:p14="http://schemas.microsoft.com/office/powerpoint/2010/main" val="4102072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97F8B71-3F6C-FD15-8A1C-651949D09323}"/>
              </a:ext>
            </a:extLst>
          </p:cNvPr>
          <p:cNvSpPr txBox="1"/>
          <p:nvPr/>
        </p:nvSpPr>
        <p:spPr>
          <a:xfrm>
            <a:off x="372738" y="1674674"/>
            <a:ext cx="6387292"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tabLst>
                <a:tab pos="498475" algn="l"/>
              </a:tabLst>
            </a:pPr>
            <a:r>
              <a:rPr kumimoji="0" lang="fr-FR" altLang="fr-FR" b="1"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I</a:t>
            </a:r>
            <a:r>
              <a:rPr kumimoji="0" lang="fr-FR" altLang="fr-FR" b="1" i="0" u="none" strike="noStrike" cap="none" normalizeH="0" baseline="0" dirty="0" bmk="">
                <a:ln>
                  <a:noFill/>
                </a:ln>
                <a:solidFill>
                  <a:srgbClr val="000000"/>
                </a:solidFill>
                <a:effectLst/>
                <a:ea typeface="DejaVu Sans" panose="020B0603030804020204" pitchFamily="34" charset="0"/>
                <a:cs typeface="Times New Roman" panose="02020603050405020304" pitchFamily="18" charset="0"/>
              </a:rPr>
              <a:t>NCONVENIENTS</a:t>
            </a:r>
            <a:endParaRPr kumimoji="0" lang="fr-FR" altLang="fr-FR" b="1"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Ils résident essentiellement dans la distribution, à savoir :</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La nécessité de tuyauteries de retour</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Les pertes en charge, lorsque les tuyauteries sont longues et de faibles sections.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Les risques de fuites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La nécessité de disposer de certaines tuyauteries en acier lorsqu'il s'agit de circuit à haute pression.</a:t>
            </a:r>
            <a:endParaRPr kumimoji="0" lang="fr-FR" altLang="fr-FR" b="0" i="0" u="none" strike="noStrike" cap="none" normalizeH="0" baseline="0" dirty="0">
              <a:ln>
                <a:noFill/>
              </a:ln>
              <a:solidFill>
                <a:schemeClr val="tx1"/>
              </a:solidFill>
              <a:effectLst/>
            </a:endParaRPr>
          </a:p>
        </p:txBody>
      </p:sp>
      <p:sp>
        <p:nvSpPr>
          <p:cNvPr id="7" name="ZoneTexte 6">
            <a:extLst>
              <a:ext uri="{FF2B5EF4-FFF2-40B4-BE49-F238E27FC236}">
                <a16:creationId xmlns:a16="http://schemas.microsoft.com/office/drawing/2014/main" id="{9D22CC9F-E3B6-13FB-1A9F-8B48CF215AE1}"/>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EF676026-DB1B-21E4-1B29-8A2FEF1A939D}"/>
              </a:ext>
            </a:extLst>
          </p:cNvPr>
          <p:cNvSpPr txBox="1"/>
          <p:nvPr/>
        </p:nvSpPr>
        <p:spPr>
          <a:xfrm>
            <a:off x="3291289" y="56190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498475" algn="l"/>
              </a:tabLst>
            </a:pPr>
            <a:r>
              <a:rPr kumimoji="0" lang="fr-FR" altLang="fr-FR"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ENERGIE HYDRAULIQUE</a:t>
            </a:r>
            <a:endParaRPr kumimoji="0" lang="fr-FR" altLang="fr-FR" sz="1800" b="1"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7817984" y="1467916"/>
            <a:ext cx="4076185" cy="2498603"/>
          </a:xfrm>
          <a:prstGeom prst="rect">
            <a:avLst/>
          </a:prstGeom>
        </p:spPr>
      </p:pic>
      <p:pic>
        <p:nvPicPr>
          <p:cNvPr id="3" name="Image 2"/>
          <p:cNvPicPr>
            <a:picLocks noChangeAspect="1"/>
          </p:cNvPicPr>
          <p:nvPr/>
        </p:nvPicPr>
        <p:blipFill>
          <a:blip r:embed="rId3"/>
          <a:stretch>
            <a:fillRect/>
          </a:stretch>
        </p:blipFill>
        <p:spPr>
          <a:xfrm>
            <a:off x="7817984" y="4345813"/>
            <a:ext cx="4076185" cy="2265052"/>
          </a:xfrm>
          <a:prstGeom prst="rect">
            <a:avLst/>
          </a:prstGeom>
        </p:spPr>
      </p:pic>
    </p:spTree>
    <p:extLst>
      <p:ext uri="{BB962C8B-B14F-4D97-AF65-F5344CB8AC3E}">
        <p14:creationId xmlns:p14="http://schemas.microsoft.com/office/powerpoint/2010/main" val="284222503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5963</Words>
  <Application>Microsoft Office PowerPoint</Application>
  <PresentationFormat>Grand écran</PresentationFormat>
  <Paragraphs>614</Paragraphs>
  <Slides>76</Slides>
  <Notes>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76</vt:i4>
      </vt:variant>
    </vt:vector>
  </HeadingPairs>
  <TitlesOfParts>
    <vt:vector size="89" baseType="lpstr">
      <vt:lpstr>Arial</vt:lpstr>
      <vt:lpstr>Calibri</vt:lpstr>
      <vt:lpstr>Calibri Light</vt:lpstr>
      <vt:lpstr>Cambria</vt:lpstr>
      <vt:lpstr>Cambria Math</vt:lpstr>
      <vt:lpstr>Courier New</vt:lpstr>
      <vt:lpstr>CourierNewPSMT</vt:lpstr>
      <vt:lpstr>DejaVu Sans</vt:lpstr>
      <vt:lpstr>Symbol</vt:lpstr>
      <vt:lpstr>Times New Roman</vt:lpstr>
      <vt:lpstr>Verdana</vt:lpstr>
      <vt:lpstr>Wingdings</vt:lpstr>
      <vt:lpstr>Thème Office</vt:lpstr>
      <vt:lpstr>Equipements et circuits électriques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Tensions normalisées</vt:lpstr>
      <vt:lpstr>CONCURRENCE COURANT CONTINU - COURANT ALTERNATIF</vt:lpstr>
      <vt:lpstr>CONCURRENCE COURANT CONTINU - COURANT ALTERNATIF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Fréquences normalisées</vt:lpstr>
      <vt:lpstr>Tensions normalisées</vt:lpstr>
      <vt:lpstr>CONCURRENCE COURANT CONTINU - COURANT ALTERNATIF</vt:lpstr>
      <vt:lpstr>CONCURRENCE COURANT CONTINU - COURANT ALTERNATIF</vt:lpstr>
      <vt:lpstr>CONCURRENCE COURANT CONTINU - COURANT ALTERNATIF</vt:lpstr>
      <vt:lpstr>CONCURRENCE COURANT CONTINU - COURANT ALTERNATIF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Aimants permanents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Ahmed Youssef</dc:creator>
  <cp:lastModifiedBy>Ahmed Youssef</cp:lastModifiedBy>
  <cp:revision>38</cp:revision>
  <dcterms:created xsi:type="dcterms:W3CDTF">2022-12-09T09:55:23Z</dcterms:created>
  <dcterms:modified xsi:type="dcterms:W3CDTF">2022-12-19T08:53:58Z</dcterms:modified>
</cp:coreProperties>
</file>